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021" autoAdjust="0"/>
  </p:normalViewPr>
  <p:slideViewPr>
    <p:cSldViewPr snapToGrid="0">
      <p:cViewPr>
        <p:scale>
          <a:sx n="71" d="100"/>
          <a:sy n="71" d="100"/>
        </p:scale>
        <p:origin x="606"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2D0FE-E897-44B3-BC2E-42C7C42DA950}" type="datetimeFigureOut">
              <a:rPr lang="en-US" smtClean="0"/>
              <a:t>11-Apr-19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AC565-06CC-483D-BA6A-2D2DC1EB3371}" type="slidenum">
              <a:rPr lang="en-US" smtClean="0"/>
              <a:t>‹#›</a:t>
            </a:fld>
            <a:endParaRPr lang="en-US"/>
          </a:p>
        </p:txBody>
      </p:sp>
    </p:spTree>
    <p:extLst>
      <p:ext uri="{BB962C8B-B14F-4D97-AF65-F5344CB8AC3E}">
        <p14:creationId xmlns:p14="http://schemas.microsoft.com/office/powerpoint/2010/main" val="1014837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a:t>
            </a:fld>
            <a:endParaRPr lang="en-US"/>
          </a:p>
        </p:txBody>
      </p:sp>
    </p:spTree>
    <p:extLst>
      <p:ext uri="{BB962C8B-B14F-4D97-AF65-F5344CB8AC3E}">
        <p14:creationId xmlns:p14="http://schemas.microsoft.com/office/powerpoint/2010/main" val="1745386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11</a:t>
            </a:fld>
            <a:endParaRPr lang="en-US"/>
          </a:p>
        </p:txBody>
      </p:sp>
    </p:spTree>
    <p:extLst>
      <p:ext uri="{BB962C8B-B14F-4D97-AF65-F5344CB8AC3E}">
        <p14:creationId xmlns:p14="http://schemas.microsoft.com/office/powerpoint/2010/main" val="3666819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12</a:t>
            </a:fld>
            <a:endParaRPr lang="en-US"/>
          </a:p>
        </p:txBody>
      </p:sp>
    </p:spTree>
    <p:extLst>
      <p:ext uri="{BB962C8B-B14F-4D97-AF65-F5344CB8AC3E}">
        <p14:creationId xmlns:p14="http://schemas.microsoft.com/office/powerpoint/2010/main" val="157648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a:t>
            </a:r>
          </a:p>
          <a:p>
            <a:endParaRPr lang="en-US" dirty="0"/>
          </a:p>
          <a:p>
            <a:r>
              <a:rPr lang="en-US" dirty="0"/>
              <a:t>Balance team autonomy with responsibility. Autonomy doesn’t go wild; leaders don’t stifle action.</a:t>
            </a:r>
          </a:p>
          <a:p>
            <a:endParaRPr lang="en-US" dirty="0"/>
          </a:p>
          <a:p>
            <a:r>
              <a:rPr lang="en-US" dirty="0"/>
              <a:t>And this allows local alignment and action, without requiring global alignment. Exactly what we need in order to solve Technical Debt.</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13</a:t>
            </a:fld>
            <a:endParaRPr lang="en-US"/>
          </a:p>
        </p:txBody>
      </p:sp>
    </p:spTree>
    <p:extLst>
      <p:ext uri="{BB962C8B-B14F-4D97-AF65-F5344CB8AC3E}">
        <p14:creationId xmlns:p14="http://schemas.microsoft.com/office/powerpoint/2010/main" val="1186418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14</a:t>
            </a:fld>
            <a:endParaRPr lang="en-US"/>
          </a:p>
        </p:txBody>
      </p:sp>
    </p:spTree>
    <p:extLst>
      <p:ext uri="{BB962C8B-B14F-4D97-AF65-F5344CB8AC3E}">
        <p14:creationId xmlns:p14="http://schemas.microsoft.com/office/powerpoint/2010/main" val="4132454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15</a:t>
            </a:fld>
            <a:endParaRPr lang="en-US"/>
          </a:p>
        </p:txBody>
      </p:sp>
    </p:spTree>
    <p:extLst>
      <p:ext uri="{BB962C8B-B14F-4D97-AF65-F5344CB8AC3E}">
        <p14:creationId xmlns:p14="http://schemas.microsoft.com/office/powerpoint/2010/main" val="3850649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16</a:t>
            </a:fld>
            <a:endParaRPr lang="en-US"/>
          </a:p>
        </p:txBody>
      </p:sp>
    </p:spTree>
    <p:extLst>
      <p:ext uri="{BB962C8B-B14F-4D97-AF65-F5344CB8AC3E}">
        <p14:creationId xmlns:p14="http://schemas.microsoft.com/office/powerpoint/2010/main" val="1566879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17</a:t>
            </a:fld>
            <a:endParaRPr lang="en-US"/>
          </a:p>
        </p:txBody>
      </p:sp>
    </p:spTree>
    <p:extLst>
      <p:ext uri="{BB962C8B-B14F-4D97-AF65-F5344CB8AC3E}">
        <p14:creationId xmlns:p14="http://schemas.microsoft.com/office/powerpoint/2010/main" val="162846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18</a:t>
            </a:fld>
            <a:endParaRPr lang="en-US"/>
          </a:p>
        </p:txBody>
      </p:sp>
    </p:spTree>
    <p:extLst>
      <p:ext uri="{BB962C8B-B14F-4D97-AF65-F5344CB8AC3E}">
        <p14:creationId xmlns:p14="http://schemas.microsoft.com/office/powerpoint/2010/main" val="2553284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19</a:t>
            </a:fld>
            <a:endParaRPr lang="en-US"/>
          </a:p>
        </p:txBody>
      </p:sp>
    </p:spTree>
    <p:extLst>
      <p:ext uri="{BB962C8B-B14F-4D97-AF65-F5344CB8AC3E}">
        <p14:creationId xmlns:p14="http://schemas.microsoft.com/office/powerpoint/2010/main" val="3970199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20</a:t>
            </a:fld>
            <a:endParaRPr lang="en-US"/>
          </a:p>
        </p:txBody>
      </p:sp>
    </p:spTree>
    <p:extLst>
      <p:ext uri="{BB962C8B-B14F-4D97-AF65-F5344CB8AC3E}">
        <p14:creationId xmlns:p14="http://schemas.microsoft.com/office/powerpoint/2010/main" val="4257199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a:t>
            </a:fld>
            <a:endParaRPr lang="en-US"/>
          </a:p>
        </p:txBody>
      </p:sp>
    </p:spTree>
    <p:extLst>
      <p:ext uri="{BB962C8B-B14F-4D97-AF65-F5344CB8AC3E}">
        <p14:creationId xmlns:p14="http://schemas.microsoft.com/office/powerpoint/2010/main" val="1821348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21</a:t>
            </a:fld>
            <a:endParaRPr lang="en-US"/>
          </a:p>
        </p:txBody>
      </p:sp>
    </p:spTree>
    <p:extLst>
      <p:ext uri="{BB962C8B-B14F-4D97-AF65-F5344CB8AC3E}">
        <p14:creationId xmlns:p14="http://schemas.microsoft.com/office/powerpoint/2010/main" val="3936027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22</a:t>
            </a:fld>
            <a:endParaRPr lang="en-US"/>
          </a:p>
        </p:txBody>
      </p:sp>
    </p:spTree>
    <p:extLst>
      <p:ext uri="{BB962C8B-B14F-4D97-AF65-F5344CB8AC3E}">
        <p14:creationId xmlns:p14="http://schemas.microsoft.com/office/powerpoint/2010/main" val="3436541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a:t>
            </a:r>
          </a:p>
          <a:p>
            <a:endParaRPr lang="en-US" dirty="0"/>
          </a:p>
          <a:p>
            <a:pPr marL="0" indent="0">
              <a:buNone/>
            </a:pPr>
            <a:r>
              <a:rPr lang="en-US" dirty="0"/>
              <a:t>Experiment vs improvement</a:t>
            </a:r>
          </a:p>
          <a:p>
            <a:pPr marL="0" indent="0">
              <a:buNone/>
            </a:pPr>
            <a:endParaRPr lang="en-US" dirty="0"/>
          </a:p>
          <a:p>
            <a:r>
              <a:rPr lang="en-US" dirty="0"/>
              <a:t>The purpose of an </a:t>
            </a:r>
            <a:r>
              <a:rPr lang="en-US" b="1" dirty="0"/>
              <a:t>improvement</a:t>
            </a:r>
            <a:r>
              <a:rPr lang="en-US" dirty="0"/>
              <a:t> is to directly reduce debt – you know your ROI</a:t>
            </a:r>
          </a:p>
          <a:p>
            <a:endParaRPr lang="en-US" dirty="0"/>
          </a:p>
          <a:p>
            <a:r>
              <a:rPr lang="en-US" dirty="0"/>
              <a:t>The purpose of an </a:t>
            </a:r>
            <a:r>
              <a:rPr lang="en-US" b="1" dirty="0"/>
              <a:t>experiment</a:t>
            </a:r>
            <a:r>
              <a:rPr lang="en-US" dirty="0"/>
              <a:t> is to learn what improvements should be done later – you’re finding the ROI</a:t>
            </a:r>
          </a:p>
          <a:p>
            <a:endParaRPr lang="en-US" dirty="0"/>
          </a:p>
          <a:p>
            <a:r>
              <a:rPr lang="en-US" dirty="0"/>
              <a:t>Understanding the proper ratio between experiments and improvements</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23</a:t>
            </a:fld>
            <a:endParaRPr lang="en-US"/>
          </a:p>
        </p:txBody>
      </p:sp>
    </p:spTree>
    <p:extLst>
      <p:ext uri="{BB962C8B-B14F-4D97-AF65-F5344CB8AC3E}">
        <p14:creationId xmlns:p14="http://schemas.microsoft.com/office/powerpoint/2010/main" val="3144200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a:t>
            </a:r>
          </a:p>
          <a:p>
            <a:endParaRPr lang="en-US" dirty="0"/>
          </a:p>
          <a:p>
            <a:pPr marL="0" indent="0">
              <a:buNone/>
            </a:pPr>
            <a:r>
              <a:rPr lang="en-US" dirty="0"/>
              <a:t>Shifting from task to mindset – ACTUALLY trusting the teams to run your business. How many dollars do you lose by letting teams screw up versus how many dollars do you lose by NOT letting teams innovate?</a:t>
            </a:r>
          </a:p>
          <a:p>
            <a:pPr marL="0" indent="0">
              <a:buNone/>
            </a:pPr>
            <a:endParaRPr lang="en-US" dirty="0"/>
          </a:p>
          <a:p>
            <a:pPr marL="0" indent="0">
              <a:buNone/>
            </a:pPr>
            <a:r>
              <a:rPr lang="en-US" dirty="0"/>
              <a:t>And yes, there is a way to do this without leaders losing their jobs!</a:t>
            </a:r>
          </a:p>
          <a:p>
            <a:pPr marL="0" indent="0">
              <a:buNone/>
            </a:pPr>
            <a:endParaRPr lang="en-US" dirty="0"/>
          </a:p>
          <a:p>
            <a:pPr marL="0" indent="0">
              <a:buNone/>
            </a:pPr>
            <a:r>
              <a:rPr lang="en-US" dirty="0"/>
              <a:t>Tableau story</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24</a:t>
            </a:fld>
            <a:endParaRPr lang="en-US"/>
          </a:p>
        </p:txBody>
      </p:sp>
    </p:spTree>
    <p:extLst>
      <p:ext uri="{BB962C8B-B14F-4D97-AF65-F5344CB8AC3E}">
        <p14:creationId xmlns:p14="http://schemas.microsoft.com/office/powerpoint/2010/main" val="2746389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25</a:t>
            </a:fld>
            <a:endParaRPr lang="en-US"/>
          </a:p>
        </p:txBody>
      </p:sp>
    </p:spTree>
    <p:extLst>
      <p:ext uri="{BB962C8B-B14F-4D97-AF65-F5344CB8AC3E}">
        <p14:creationId xmlns:p14="http://schemas.microsoft.com/office/powerpoint/2010/main" val="1325744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26</a:t>
            </a:fld>
            <a:endParaRPr lang="en-US"/>
          </a:p>
        </p:txBody>
      </p:sp>
    </p:spTree>
    <p:extLst>
      <p:ext uri="{BB962C8B-B14F-4D97-AF65-F5344CB8AC3E}">
        <p14:creationId xmlns:p14="http://schemas.microsoft.com/office/powerpoint/2010/main" val="997547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27</a:t>
            </a:fld>
            <a:endParaRPr lang="en-US"/>
          </a:p>
        </p:txBody>
      </p:sp>
    </p:spTree>
    <p:extLst>
      <p:ext uri="{BB962C8B-B14F-4D97-AF65-F5344CB8AC3E}">
        <p14:creationId xmlns:p14="http://schemas.microsoft.com/office/powerpoint/2010/main" val="4082211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28</a:t>
            </a:fld>
            <a:endParaRPr lang="en-US"/>
          </a:p>
        </p:txBody>
      </p:sp>
    </p:spTree>
    <p:extLst>
      <p:ext uri="{BB962C8B-B14F-4D97-AF65-F5344CB8AC3E}">
        <p14:creationId xmlns:p14="http://schemas.microsoft.com/office/powerpoint/2010/main" val="2908573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a:t>
            </a:r>
          </a:p>
          <a:p>
            <a:endParaRPr lang="en-US" dirty="0"/>
          </a:p>
          <a:p>
            <a:r>
              <a:rPr lang="en-US" dirty="0"/>
              <a:t>This kind of leadership requires different behavior out of </a:t>
            </a:r>
            <a:r>
              <a:rPr lang="en-US" i="1" dirty="0"/>
              <a:t>everybody</a:t>
            </a:r>
            <a:endParaRPr lang="en-US" dirty="0"/>
          </a:p>
          <a:p>
            <a:endParaRPr lang="en-US" dirty="0"/>
          </a:p>
          <a:p>
            <a:r>
              <a:rPr lang="en-US" dirty="0"/>
              <a:t>But that means that it can be started by </a:t>
            </a:r>
            <a:r>
              <a:rPr lang="en-US" i="1" dirty="0"/>
              <a:t>anybody</a:t>
            </a:r>
            <a:endParaRPr lang="en-US" dirty="0"/>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29</a:t>
            </a:fld>
            <a:endParaRPr lang="en-US"/>
          </a:p>
        </p:txBody>
      </p:sp>
    </p:spTree>
    <p:extLst>
      <p:ext uri="{BB962C8B-B14F-4D97-AF65-F5344CB8AC3E}">
        <p14:creationId xmlns:p14="http://schemas.microsoft.com/office/powerpoint/2010/main" val="1544331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30</a:t>
            </a:fld>
            <a:endParaRPr lang="en-US"/>
          </a:p>
        </p:txBody>
      </p:sp>
    </p:spTree>
    <p:extLst>
      <p:ext uri="{BB962C8B-B14F-4D97-AF65-F5344CB8AC3E}">
        <p14:creationId xmlns:p14="http://schemas.microsoft.com/office/powerpoint/2010/main" val="2506295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We need companies to effectively go in many different </a:t>
            </a:r>
            <a:br>
              <a:rPr lang="en-US" dirty="0">
                <a:solidFill>
                  <a:schemeClr val="bg1"/>
                </a:solidFill>
              </a:rPr>
            </a:br>
            <a:r>
              <a:rPr lang="en-US" dirty="0">
                <a:solidFill>
                  <a:schemeClr val="bg1"/>
                </a:solidFill>
              </a:rPr>
              <a:t>directions in an aligned way.</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4</a:t>
            </a:fld>
            <a:endParaRPr lang="en-US"/>
          </a:p>
        </p:txBody>
      </p:sp>
    </p:spTree>
    <p:extLst>
      <p:ext uri="{BB962C8B-B14F-4D97-AF65-F5344CB8AC3E}">
        <p14:creationId xmlns:p14="http://schemas.microsoft.com/office/powerpoint/2010/main" val="738084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Accept it as a reason that X can’t happen, and then ask for</a:t>
            </a:r>
            <a:endParaRPr lang="en-US" sz="1200" dirty="0"/>
          </a:p>
        </p:txBody>
      </p:sp>
      <p:sp>
        <p:nvSpPr>
          <p:cNvPr id="4" name="Slide Number Placeholder 3"/>
          <p:cNvSpPr>
            <a:spLocks noGrp="1"/>
          </p:cNvSpPr>
          <p:nvPr>
            <p:ph type="sldNum" sz="quarter" idx="5"/>
          </p:nvPr>
        </p:nvSpPr>
        <p:spPr/>
        <p:txBody>
          <a:bodyPr/>
          <a:lstStyle/>
          <a:p>
            <a:fld id="{24CAC565-06CC-483D-BA6A-2D2DC1EB3371}" type="slidenum">
              <a:rPr lang="en-US" smtClean="0"/>
              <a:t>31</a:t>
            </a:fld>
            <a:endParaRPr lang="en-US"/>
          </a:p>
        </p:txBody>
      </p:sp>
    </p:spTree>
    <p:extLst>
      <p:ext uri="{BB962C8B-B14F-4D97-AF65-F5344CB8AC3E}">
        <p14:creationId xmlns:p14="http://schemas.microsoft.com/office/powerpoint/2010/main" val="3882997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32</a:t>
            </a:fld>
            <a:endParaRPr lang="en-US"/>
          </a:p>
        </p:txBody>
      </p:sp>
    </p:spTree>
    <p:extLst>
      <p:ext uri="{BB962C8B-B14F-4D97-AF65-F5344CB8AC3E}">
        <p14:creationId xmlns:p14="http://schemas.microsoft.com/office/powerpoint/2010/main" val="3025087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33</a:t>
            </a:fld>
            <a:endParaRPr lang="en-US"/>
          </a:p>
        </p:txBody>
      </p:sp>
    </p:spTree>
    <p:extLst>
      <p:ext uri="{BB962C8B-B14F-4D97-AF65-F5344CB8AC3E}">
        <p14:creationId xmlns:p14="http://schemas.microsoft.com/office/powerpoint/2010/main" val="717485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35</a:t>
            </a:fld>
            <a:endParaRPr lang="en-US"/>
          </a:p>
        </p:txBody>
      </p:sp>
    </p:spTree>
    <p:extLst>
      <p:ext uri="{BB962C8B-B14F-4D97-AF65-F5344CB8AC3E}">
        <p14:creationId xmlns:p14="http://schemas.microsoft.com/office/powerpoint/2010/main" val="35850641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36</a:t>
            </a:fld>
            <a:endParaRPr lang="en-US"/>
          </a:p>
        </p:txBody>
      </p:sp>
    </p:spTree>
    <p:extLst>
      <p:ext uri="{BB962C8B-B14F-4D97-AF65-F5344CB8AC3E}">
        <p14:creationId xmlns:p14="http://schemas.microsoft.com/office/powerpoint/2010/main" val="2346738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5</a:t>
            </a:fld>
            <a:endParaRPr lang="en-US"/>
          </a:p>
        </p:txBody>
      </p:sp>
    </p:spTree>
    <p:extLst>
      <p:ext uri="{BB962C8B-B14F-4D97-AF65-F5344CB8AC3E}">
        <p14:creationId xmlns:p14="http://schemas.microsoft.com/office/powerpoint/2010/main" val="1684523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6</a:t>
            </a:fld>
            <a:endParaRPr lang="en-US"/>
          </a:p>
        </p:txBody>
      </p:sp>
    </p:spTree>
    <p:extLst>
      <p:ext uri="{BB962C8B-B14F-4D97-AF65-F5344CB8AC3E}">
        <p14:creationId xmlns:p14="http://schemas.microsoft.com/office/powerpoint/2010/main" val="2257287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7</a:t>
            </a:fld>
            <a:endParaRPr lang="en-US"/>
          </a:p>
        </p:txBody>
      </p:sp>
    </p:spTree>
    <p:extLst>
      <p:ext uri="{BB962C8B-B14F-4D97-AF65-F5344CB8AC3E}">
        <p14:creationId xmlns:p14="http://schemas.microsoft.com/office/powerpoint/2010/main" val="311305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8</a:t>
            </a:fld>
            <a:endParaRPr lang="en-US"/>
          </a:p>
        </p:txBody>
      </p:sp>
    </p:spTree>
    <p:extLst>
      <p:ext uri="{BB962C8B-B14F-4D97-AF65-F5344CB8AC3E}">
        <p14:creationId xmlns:p14="http://schemas.microsoft.com/office/powerpoint/2010/main" val="1801849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9</a:t>
            </a:fld>
            <a:endParaRPr lang="en-US"/>
          </a:p>
        </p:txBody>
      </p:sp>
    </p:spTree>
    <p:extLst>
      <p:ext uri="{BB962C8B-B14F-4D97-AF65-F5344CB8AC3E}">
        <p14:creationId xmlns:p14="http://schemas.microsoft.com/office/powerpoint/2010/main" val="2383929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10</a:t>
            </a:fld>
            <a:endParaRPr lang="en-US"/>
          </a:p>
        </p:txBody>
      </p:sp>
    </p:spTree>
    <p:extLst>
      <p:ext uri="{BB962C8B-B14F-4D97-AF65-F5344CB8AC3E}">
        <p14:creationId xmlns:p14="http://schemas.microsoft.com/office/powerpoint/2010/main" val="2248728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A72E2-A08D-416C-9981-B62AB2BE87D3}"/>
              </a:ext>
            </a:extLst>
          </p:cNvPr>
          <p:cNvSpPr>
            <a:spLocks noGrp="1"/>
          </p:cNvSpPr>
          <p:nvPr>
            <p:ph type="ctrTitle"/>
          </p:nvPr>
        </p:nvSpPr>
        <p:spPr>
          <a:xfrm>
            <a:off x="1524000" y="1122363"/>
            <a:ext cx="9144000" cy="2387600"/>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4CD17EC9-749C-4164-88CB-AE99737315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7">
            <a:extLst>
              <a:ext uri="{FF2B5EF4-FFF2-40B4-BE49-F238E27FC236}">
                <a16:creationId xmlns:a16="http://schemas.microsoft.com/office/drawing/2014/main" id="{A8F23BC4-993E-4CFA-A516-E2A7DC5527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3500" y="6010275"/>
            <a:ext cx="1905000" cy="552450"/>
          </a:xfrm>
          <a:prstGeom prst="rect">
            <a:avLst/>
          </a:prstGeom>
        </p:spPr>
      </p:pic>
    </p:spTree>
    <p:extLst>
      <p:ext uri="{BB962C8B-B14F-4D97-AF65-F5344CB8AC3E}">
        <p14:creationId xmlns:p14="http://schemas.microsoft.com/office/powerpoint/2010/main" val="342145824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4E9B5C-6F74-46BC-B904-FD53C2284A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5976" y="6076950"/>
            <a:ext cx="1335024" cy="387157"/>
          </a:xfrm>
          <a:prstGeom prst="rect">
            <a:avLst/>
          </a:prstGeom>
        </p:spPr>
      </p:pic>
    </p:spTree>
    <p:extLst>
      <p:ext uri="{BB962C8B-B14F-4D97-AF65-F5344CB8AC3E}">
        <p14:creationId xmlns:p14="http://schemas.microsoft.com/office/powerpoint/2010/main" val="3043266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E112B-33EF-47A5-9910-59CD3CB9B3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5976" y="6076950"/>
            <a:ext cx="1335024" cy="387157"/>
          </a:xfrm>
          <a:prstGeom prst="rect">
            <a:avLst/>
          </a:prstGeom>
        </p:spPr>
      </p:pic>
    </p:spTree>
    <p:extLst>
      <p:ext uri="{BB962C8B-B14F-4D97-AF65-F5344CB8AC3E}">
        <p14:creationId xmlns:p14="http://schemas.microsoft.com/office/powerpoint/2010/main" val="340712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3_Blank">
    <p:bg>
      <p:bgPr>
        <a:solidFill>
          <a:schemeClr val="accent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10ABF-C0EF-4DCB-81BC-40F624D849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1214780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98624-6B53-46E3-8CD6-2FAFEC5683A5}"/>
              </a:ext>
            </a:extLst>
          </p:cNvPr>
          <p:cNvSpPr>
            <a:spLocks noGrp="1"/>
          </p:cNvSpPr>
          <p:nvPr>
            <p:ph type="title"/>
          </p:nvPr>
        </p:nvSpPr>
        <p:spPr>
          <a:xfrm>
            <a:off x="381000" y="457200"/>
            <a:ext cx="5600700"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543BD52-4673-43E7-9AA5-AB8107A6E11F}"/>
              </a:ext>
            </a:extLst>
          </p:cNvPr>
          <p:cNvSpPr>
            <a:spLocks noGrp="1"/>
          </p:cNvSpPr>
          <p:nvPr>
            <p:ph idx="1"/>
          </p:nvPr>
        </p:nvSpPr>
        <p:spPr>
          <a:xfrm>
            <a:off x="6210299" y="457201"/>
            <a:ext cx="5600699"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F07BE5-17FC-4B2F-8A34-945B1C4B8711}"/>
              </a:ext>
            </a:extLst>
          </p:cNvPr>
          <p:cNvSpPr>
            <a:spLocks noGrp="1"/>
          </p:cNvSpPr>
          <p:nvPr>
            <p:ph type="body" sz="half" idx="2"/>
          </p:nvPr>
        </p:nvSpPr>
        <p:spPr>
          <a:xfrm>
            <a:off x="381000" y="2057400"/>
            <a:ext cx="5600700"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16BAD159-FE57-4A80-B897-D84BAE6C5A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6433498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8D902-3EA5-4AE2-954F-A268FA2599E7}"/>
              </a:ext>
            </a:extLst>
          </p:cNvPr>
          <p:cNvSpPr>
            <a:spLocks noGrp="1"/>
          </p:cNvSpPr>
          <p:nvPr>
            <p:ph type="title"/>
          </p:nvPr>
        </p:nvSpPr>
        <p:spPr>
          <a:xfrm>
            <a:off x="381000" y="457200"/>
            <a:ext cx="5600700"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14A5E7-6C0D-4937-90C2-797EAC1B97C1}"/>
              </a:ext>
            </a:extLst>
          </p:cNvPr>
          <p:cNvSpPr>
            <a:spLocks noGrp="1"/>
          </p:cNvSpPr>
          <p:nvPr>
            <p:ph type="pic" idx="1"/>
          </p:nvPr>
        </p:nvSpPr>
        <p:spPr>
          <a:xfrm>
            <a:off x="6210300" y="457201"/>
            <a:ext cx="56007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4E514C-1D5C-4ED8-A849-9B1D134FA021}"/>
              </a:ext>
            </a:extLst>
          </p:cNvPr>
          <p:cNvSpPr>
            <a:spLocks noGrp="1"/>
          </p:cNvSpPr>
          <p:nvPr>
            <p:ph type="body" sz="half" idx="2"/>
          </p:nvPr>
        </p:nvSpPr>
        <p:spPr>
          <a:xfrm>
            <a:off x="381000" y="2057400"/>
            <a:ext cx="5600700"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A29A550E-9FCC-4A9C-98C1-7995C1301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36856064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DDE48-1E22-4FDA-8EF4-55BD8C844786}"/>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25880269-211D-4A35-8648-6BF6CBB50E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3472460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BC8ED-64FA-4788-89F9-94A281492C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68681-B0B6-4358-A366-42796F7BB1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1F9E943C-0859-4061-9C32-7DC7F933B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4046756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885A1-9EDF-4588-ACE9-6E3074F3704C}"/>
              </a:ext>
            </a:extLst>
          </p:cNvPr>
          <p:cNvSpPr>
            <a:spLocks noGrp="1"/>
          </p:cNvSpPr>
          <p:nvPr>
            <p:ph type="title"/>
          </p:nvPr>
        </p:nvSpPr>
        <p:spPr>
          <a:xfrm>
            <a:off x="381000" y="1709738"/>
            <a:ext cx="11430000" cy="2852737"/>
          </a:xfr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BF0BBE0-62F7-40FA-89F6-4E7C1C94EC66}"/>
              </a:ext>
            </a:extLst>
          </p:cNvPr>
          <p:cNvSpPr>
            <a:spLocks noGrp="1"/>
          </p:cNvSpPr>
          <p:nvPr>
            <p:ph type="body" idx="1"/>
          </p:nvPr>
        </p:nvSpPr>
        <p:spPr>
          <a:xfrm>
            <a:off x="381000" y="4589463"/>
            <a:ext cx="11430000" cy="112553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8" name="Picture 7">
            <a:extLst>
              <a:ext uri="{FF2B5EF4-FFF2-40B4-BE49-F238E27FC236}">
                <a16:creationId xmlns:a16="http://schemas.microsoft.com/office/drawing/2014/main" id="{370EED75-896E-4AC1-A66C-BD270F67D9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5976" y="6076950"/>
            <a:ext cx="1335024" cy="387157"/>
          </a:xfrm>
          <a:prstGeom prst="rect">
            <a:avLst/>
          </a:prstGeom>
        </p:spPr>
      </p:pic>
    </p:spTree>
    <p:extLst>
      <p:ext uri="{BB962C8B-B14F-4D97-AF65-F5344CB8AC3E}">
        <p14:creationId xmlns:p14="http://schemas.microsoft.com/office/powerpoint/2010/main" val="2011222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885A1-9EDF-4588-ACE9-6E3074F3704C}"/>
              </a:ext>
            </a:extLst>
          </p:cNvPr>
          <p:cNvSpPr>
            <a:spLocks noGrp="1"/>
          </p:cNvSpPr>
          <p:nvPr>
            <p:ph type="title"/>
          </p:nvPr>
        </p:nvSpPr>
        <p:spPr>
          <a:xfrm>
            <a:off x="381000" y="1709738"/>
            <a:ext cx="11430000" cy="2852737"/>
          </a:xfrm>
        </p:spPr>
        <p:txBody>
          <a:bodyPr anchor="b">
            <a:normAutofit/>
          </a:bodyPr>
          <a:lstStyle>
            <a:lvl1pPr>
              <a:defRPr sz="480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BF0BBE0-62F7-40FA-89F6-4E7C1C94EC66}"/>
              </a:ext>
            </a:extLst>
          </p:cNvPr>
          <p:cNvSpPr>
            <a:spLocks noGrp="1"/>
          </p:cNvSpPr>
          <p:nvPr>
            <p:ph type="body" idx="1"/>
          </p:nvPr>
        </p:nvSpPr>
        <p:spPr>
          <a:xfrm>
            <a:off x="381000" y="4589463"/>
            <a:ext cx="11430000" cy="112553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5" name="Picture 4">
            <a:extLst>
              <a:ext uri="{FF2B5EF4-FFF2-40B4-BE49-F238E27FC236}">
                <a16:creationId xmlns:a16="http://schemas.microsoft.com/office/drawing/2014/main" id="{73D0AB4B-23F1-43C9-9DDE-3570670BC9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973523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885A1-9EDF-4588-ACE9-6E3074F3704C}"/>
              </a:ext>
            </a:extLst>
          </p:cNvPr>
          <p:cNvSpPr>
            <a:spLocks noGrp="1"/>
          </p:cNvSpPr>
          <p:nvPr>
            <p:ph type="title"/>
          </p:nvPr>
        </p:nvSpPr>
        <p:spPr>
          <a:xfrm>
            <a:off x="381000" y="1709738"/>
            <a:ext cx="11430000" cy="2852737"/>
          </a:xfr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BF0BBE0-62F7-40FA-89F6-4E7C1C94EC66}"/>
              </a:ext>
            </a:extLst>
          </p:cNvPr>
          <p:cNvSpPr>
            <a:spLocks noGrp="1"/>
          </p:cNvSpPr>
          <p:nvPr>
            <p:ph type="body" idx="1"/>
          </p:nvPr>
        </p:nvSpPr>
        <p:spPr>
          <a:xfrm>
            <a:off x="381000" y="4589463"/>
            <a:ext cx="11430000" cy="112553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4" name="Picture 3">
            <a:extLst>
              <a:ext uri="{FF2B5EF4-FFF2-40B4-BE49-F238E27FC236}">
                <a16:creationId xmlns:a16="http://schemas.microsoft.com/office/drawing/2014/main" id="{9FE2168A-9EF7-4366-BCC6-F4582F1A2C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5976" y="6076950"/>
            <a:ext cx="1335024" cy="387157"/>
          </a:xfrm>
          <a:prstGeom prst="rect">
            <a:avLst/>
          </a:prstGeom>
        </p:spPr>
      </p:pic>
    </p:spTree>
    <p:extLst>
      <p:ext uri="{BB962C8B-B14F-4D97-AF65-F5344CB8AC3E}">
        <p14:creationId xmlns:p14="http://schemas.microsoft.com/office/powerpoint/2010/main" val="584988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8D7EE-8E96-499D-B7DD-B1A008F39056}"/>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3B9D6583-0B7C-442B-8E68-A7C9732D9C5C}"/>
              </a:ext>
            </a:extLst>
          </p:cNvPr>
          <p:cNvSpPr>
            <a:spLocks noGrp="1"/>
          </p:cNvSpPr>
          <p:nvPr>
            <p:ph sz="half" idx="1"/>
          </p:nvPr>
        </p:nvSpPr>
        <p:spPr>
          <a:xfrm>
            <a:off x="381000" y="1825625"/>
            <a:ext cx="5600700" cy="3889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2D0076-FBB2-493D-91DC-460228732A3F}"/>
              </a:ext>
            </a:extLst>
          </p:cNvPr>
          <p:cNvSpPr>
            <a:spLocks noGrp="1"/>
          </p:cNvSpPr>
          <p:nvPr>
            <p:ph sz="half" idx="2"/>
          </p:nvPr>
        </p:nvSpPr>
        <p:spPr>
          <a:xfrm>
            <a:off x="6210300" y="1825625"/>
            <a:ext cx="5600700" cy="3889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17825DCD-B573-4723-ABC8-5638BA741B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2767090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80BE2-5565-4FD9-B453-C9C3B8931BA9}"/>
              </a:ext>
            </a:extLst>
          </p:cNvPr>
          <p:cNvSpPr>
            <a:spLocks noGrp="1"/>
          </p:cNvSpPr>
          <p:nvPr>
            <p:ph type="title"/>
          </p:nvPr>
        </p:nvSpPr>
        <p:spPr>
          <a:xfrm>
            <a:off x="381000" y="457200"/>
            <a:ext cx="11430000" cy="8953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EE91C7-A685-470C-8DE3-B4F3CBD9AA5D}"/>
              </a:ext>
            </a:extLst>
          </p:cNvPr>
          <p:cNvSpPr>
            <a:spLocks noGrp="1"/>
          </p:cNvSpPr>
          <p:nvPr>
            <p:ph type="body" idx="1"/>
          </p:nvPr>
        </p:nvSpPr>
        <p:spPr>
          <a:xfrm>
            <a:off x="381001" y="1681163"/>
            <a:ext cx="56007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8DEDB3-8EBD-40D6-8C2A-4775EEC2523B}"/>
              </a:ext>
            </a:extLst>
          </p:cNvPr>
          <p:cNvSpPr>
            <a:spLocks noGrp="1"/>
          </p:cNvSpPr>
          <p:nvPr>
            <p:ph sz="half" idx="2"/>
          </p:nvPr>
        </p:nvSpPr>
        <p:spPr>
          <a:xfrm>
            <a:off x="381000" y="2505075"/>
            <a:ext cx="5600700" cy="3209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CF15B-E068-4EB1-8B93-6E59C99EF497}"/>
              </a:ext>
            </a:extLst>
          </p:cNvPr>
          <p:cNvSpPr>
            <a:spLocks noGrp="1"/>
          </p:cNvSpPr>
          <p:nvPr>
            <p:ph type="body" sz="quarter" idx="3"/>
          </p:nvPr>
        </p:nvSpPr>
        <p:spPr>
          <a:xfrm>
            <a:off x="6210300" y="1681163"/>
            <a:ext cx="56007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76F5B5-E4B9-4B48-8CEC-D07B00695F94}"/>
              </a:ext>
            </a:extLst>
          </p:cNvPr>
          <p:cNvSpPr>
            <a:spLocks noGrp="1"/>
          </p:cNvSpPr>
          <p:nvPr>
            <p:ph sz="quarter" idx="4"/>
          </p:nvPr>
        </p:nvSpPr>
        <p:spPr>
          <a:xfrm>
            <a:off x="6210300" y="2505075"/>
            <a:ext cx="5600700" cy="3209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C0DFDCD7-A9E0-4869-8EB4-851A03A263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3918466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D98D-1FE0-4088-BB92-EA93A65EB24E}"/>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15E188-87C7-41DB-A4C3-896D341871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300775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10ABF-C0EF-4DCB-81BC-40F624D849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3147758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70EB7B-166E-477E-A79B-93FA53AE5CE3}"/>
              </a:ext>
            </a:extLst>
          </p:cNvPr>
          <p:cNvSpPr>
            <a:spLocks noGrp="1"/>
          </p:cNvSpPr>
          <p:nvPr>
            <p:ph type="title"/>
          </p:nvPr>
        </p:nvSpPr>
        <p:spPr>
          <a:xfrm>
            <a:off x="381000" y="457201"/>
            <a:ext cx="11430000" cy="88519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B713ACD-F82E-4DE0-898E-96E940C404D9}"/>
              </a:ext>
            </a:extLst>
          </p:cNvPr>
          <p:cNvSpPr>
            <a:spLocks noGrp="1"/>
          </p:cNvSpPr>
          <p:nvPr>
            <p:ph type="body" idx="1"/>
          </p:nvPr>
        </p:nvSpPr>
        <p:spPr>
          <a:xfrm>
            <a:off x="380999" y="1571625"/>
            <a:ext cx="11429999" cy="41433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8020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52" r:id="rId6"/>
    <p:sldLayoutId id="2147483653" r:id="rId7"/>
    <p:sldLayoutId id="2147483654" r:id="rId8"/>
    <p:sldLayoutId id="2147483655" r:id="rId9"/>
    <p:sldLayoutId id="2147483661" r:id="rId10"/>
    <p:sldLayoutId id="2147483662" r:id="rId11"/>
    <p:sldLayoutId id="2147483663" r:id="rId12"/>
    <p:sldLayoutId id="2147483656" r:id="rId13"/>
    <p:sldLayoutId id="2147483657" r:id="rId14"/>
    <p:sldLayoutId id="2147483658" r:id="rId15"/>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accent1"/>
        </a:buClr>
        <a:buFont typeface="Wingdings" panose="05000000000000000000" pitchFamily="2" charset="2"/>
        <a:buChar char="§"/>
        <a:defRPr sz="22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Wingdings" panose="05000000000000000000"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Clr>
          <a:schemeClr val="accent1"/>
        </a:buClr>
        <a:buFont typeface="Wingdings" panose="05000000000000000000"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Clr>
          <a:schemeClr val="accent1"/>
        </a:buClr>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Clr>
          <a:schemeClr val="accent1"/>
        </a:buClr>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userDrawn="1">
          <p15:clr>
            <a:srgbClr val="F26B43"/>
          </p15:clr>
        </p15:guide>
        <p15:guide id="2" pos="96" userDrawn="1">
          <p15:clr>
            <a:srgbClr val="F26B43"/>
          </p15:clr>
        </p15:guide>
        <p15:guide id="3" orient="horz" pos="4176" userDrawn="1">
          <p15:clr>
            <a:srgbClr val="F26B43"/>
          </p15:clr>
        </p15:guide>
        <p15:guide id="4" pos="7584" userDrawn="1">
          <p15:clr>
            <a:srgbClr val="F26B43"/>
          </p15:clr>
        </p15:guide>
        <p15:guide id="5" pos="3840" userDrawn="1">
          <p15:clr>
            <a:srgbClr val="F26B43"/>
          </p15:clr>
        </p15:guide>
        <p15:guide id="6" orient="horz" pos="3744" userDrawn="1">
          <p15:clr>
            <a:srgbClr val="F26B43"/>
          </p15:clr>
        </p15:guide>
        <p15:guide id="7" orient="horz" pos="3600" userDrawn="1">
          <p15:clr>
            <a:srgbClr val="F26B43"/>
          </p15:clr>
        </p15:guide>
        <p15:guide id="8" orient="horz" pos="288" userDrawn="1">
          <p15:clr>
            <a:srgbClr val="F26B43"/>
          </p15:clr>
        </p15:guide>
        <p15:guide id="9" pos="240" userDrawn="1">
          <p15:clr>
            <a:srgbClr val="F26B43"/>
          </p15:clr>
        </p15:guide>
        <p15:guide id="10" pos="7440" userDrawn="1">
          <p15:clr>
            <a:srgbClr val="F26B43"/>
          </p15:clr>
        </p15:guide>
        <p15:guide id="11" pos="3768" userDrawn="1">
          <p15:clr>
            <a:srgbClr val="F26B43"/>
          </p15:clr>
        </p15:guide>
        <p15:guide id="12" pos="39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7E22-8419-42CF-BDCF-2719AEC1AA8C}"/>
              </a:ext>
            </a:extLst>
          </p:cNvPr>
          <p:cNvSpPr>
            <a:spLocks noGrp="1"/>
          </p:cNvSpPr>
          <p:nvPr>
            <p:ph type="ctrTitle"/>
          </p:nvPr>
        </p:nvSpPr>
        <p:spPr/>
        <p:txBody>
          <a:bodyPr/>
          <a:lstStyle/>
          <a:p>
            <a:r>
              <a:rPr lang="en-US" dirty="0"/>
              <a:t>Leading Your Way Out of Technical Debt</a:t>
            </a:r>
          </a:p>
        </p:txBody>
      </p:sp>
      <p:sp>
        <p:nvSpPr>
          <p:cNvPr id="3" name="Subtitle 2">
            <a:extLst>
              <a:ext uri="{FF2B5EF4-FFF2-40B4-BE49-F238E27FC236}">
                <a16:creationId xmlns:a16="http://schemas.microsoft.com/office/drawing/2014/main" id="{D3FC3E0F-456F-489A-BAFA-0E44859B87AB}"/>
              </a:ext>
            </a:extLst>
          </p:cNvPr>
          <p:cNvSpPr>
            <a:spLocks noGrp="1"/>
          </p:cNvSpPr>
          <p:nvPr>
            <p:ph type="subTitle" idx="1"/>
          </p:nvPr>
        </p:nvSpPr>
        <p:spPr/>
        <p:txBody>
          <a:bodyPr/>
          <a:lstStyle/>
          <a:p>
            <a:r>
              <a:rPr lang="en-US" dirty="0"/>
              <a:t>Arlo Belshee</a:t>
            </a:r>
          </a:p>
        </p:txBody>
      </p:sp>
    </p:spTree>
    <p:extLst>
      <p:ext uri="{BB962C8B-B14F-4D97-AF65-F5344CB8AC3E}">
        <p14:creationId xmlns:p14="http://schemas.microsoft.com/office/powerpoint/2010/main" val="2500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2071688"/>
            <a:ext cx="11049000" cy="928687"/>
          </a:xfrm>
        </p:spPr>
        <p:txBody>
          <a:bodyPr/>
          <a:lstStyle/>
          <a:p>
            <a:pPr algn="ctr"/>
            <a:r>
              <a:rPr lang="en-US" dirty="0">
                <a:solidFill>
                  <a:schemeClr val="bg2"/>
                </a:solidFill>
              </a:rPr>
              <a:t>Impact on Technical Debt</a:t>
            </a:r>
          </a:p>
        </p:txBody>
      </p:sp>
    </p:spTree>
    <p:extLst>
      <p:ext uri="{BB962C8B-B14F-4D97-AF65-F5344CB8AC3E}">
        <p14:creationId xmlns:p14="http://schemas.microsoft.com/office/powerpoint/2010/main" val="3109292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1041991"/>
            <a:ext cx="11049000" cy="928687"/>
          </a:xfrm>
        </p:spPr>
        <p:txBody>
          <a:bodyPr/>
          <a:lstStyle/>
          <a:p>
            <a:pPr algn="ctr"/>
            <a:r>
              <a:rPr lang="en-US" dirty="0">
                <a:solidFill>
                  <a:schemeClr val="bg1"/>
                </a:solidFill>
              </a:rPr>
              <a:t>Except that Breaks Leaders</a:t>
            </a:r>
          </a:p>
        </p:txBody>
      </p:sp>
      <p:sp>
        <p:nvSpPr>
          <p:cNvPr id="6" name="Content Placeholder 5">
            <a:extLst>
              <a:ext uri="{FF2B5EF4-FFF2-40B4-BE49-F238E27FC236}">
                <a16:creationId xmlns:a16="http://schemas.microsoft.com/office/drawing/2014/main" id="{E6DB5412-9DB2-42FB-8F36-FA3B9ABDA0F8}"/>
              </a:ext>
            </a:extLst>
          </p:cNvPr>
          <p:cNvSpPr>
            <a:spLocks noGrp="1"/>
          </p:cNvSpPr>
          <p:nvPr>
            <p:ph type="body" idx="4294967295"/>
          </p:nvPr>
        </p:nvSpPr>
        <p:spPr>
          <a:xfrm>
            <a:off x="5298830" y="2500523"/>
            <a:ext cx="6512169" cy="3798277"/>
          </a:xfrm>
        </p:spPr>
        <p:txBody>
          <a:bodyPr anchor="ctr">
            <a:normAutofit/>
          </a:bodyPr>
          <a:lstStyle/>
          <a:p>
            <a:pPr marL="0" indent="0">
              <a:buNone/>
            </a:pPr>
            <a:r>
              <a:rPr lang="en-US" b="1" dirty="0">
                <a:solidFill>
                  <a:schemeClr val="bg1"/>
                </a:solidFill>
              </a:rPr>
              <a:t>Leaders…</a:t>
            </a:r>
          </a:p>
          <a:p>
            <a:pPr>
              <a:buClr>
                <a:schemeClr val="bg1"/>
              </a:buClr>
            </a:pPr>
            <a:r>
              <a:rPr lang="en-US" dirty="0">
                <a:solidFill>
                  <a:schemeClr val="bg1"/>
                </a:solidFill>
              </a:rPr>
              <a:t>make decisions, </a:t>
            </a:r>
          </a:p>
          <a:p>
            <a:pPr>
              <a:buClr>
                <a:schemeClr val="bg1"/>
              </a:buClr>
            </a:pPr>
            <a:r>
              <a:rPr lang="en-US" dirty="0">
                <a:solidFill>
                  <a:schemeClr val="bg1"/>
                </a:solidFill>
              </a:rPr>
              <a:t>improve people, and </a:t>
            </a:r>
          </a:p>
          <a:p>
            <a:pPr>
              <a:buClr>
                <a:schemeClr val="bg1"/>
              </a:buClr>
            </a:pPr>
            <a:r>
              <a:rPr lang="en-US" dirty="0">
                <a:solidFill>
                  <a:schemeClr val="bg1"/>
                </a:solidFill>
              </a:rPr>
              <a:t>ensure the right work gets done</a:t>
            </a:r>
          </a:p>
        </p:txBody>
      </p:sp>
      <p:pic>
        <p:nvPicPr>
          <p:cNvPr id="4" name="Picture 3">
            <a:extLst>
              <a:ext uri="{FF2B5EF4-FFF2-40B4-BE49-F238E27FC236}">
                <a16:creationId xmlns:a16="http://schemas.microsoft.com/office/drawing/2014/main" id="{BAA2E256-7EB0-48CA-9389-714900271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117" y="2782661"/>
            <a:ext cx="3747873" cy="323400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43770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820DD-CE87-4C23-A7BD-627F02EDF032}"/>
              </a:ext>
            </a:extLst>
          </p:cNvPr>
          <p:cNvSpPr>
            <a:spLocks noGrp="1"/>
          </p:cNvSpPr>
          <p:nvPr>
            <p:ph type="title"/>
          </p:nvPr>
        </p:nvSpPr>
        <p:spPr/>
        <p:txBody>
          <a:bodyPr/>
          <a:lstStyle/>
          <a:p>
            <a:r>
              <a:rPr lang="en-US" dirty="0"/>
              <a:t>Ownership without breaking leaders</a:t>
            </a:r>
          </a:p>
        </p:txBody>
      </p:sp>
      <p:sp>
        <p:nvSpPr>
          <p:cNvPr id="3" name="Text Placeholder 2">
            <a:extLst>
              <a:ext uri="{FF2B5EF4-FFF2-40B4-BE49-F238E27FC236}">
                <a16:creationId xmlns:a16="http://schemas.microsoft.com/office/drawing/2014/main" id="{EC6EEDE8-F7AD-4BEA-8496-193F1321FE99}"/>
              </a:ext>
            </a:extLst>
          </p:cNvPr>
          <p:cNvSpPr>
            <a:spLocks noGrp="1"/>
          </p:cNvSpPr>
          <p:nvPr>
            <p:ph type="body" idx="1"/>
          </p:nvPr>
        </p:nvSpPr>
        <p:spPr/>
        <p:txBody>
          <a:bodyPr/>
          <a:lstStyle/>
          <a:p>
            <a:r>
              <a:rPr lang="en-US" dirty="0"/>
              <a:t>Leaders stop…</a:t>
            </a:r>
          </a:p>
        </p:txBody>
      </p:sp>
      <p:sp>
        <p:nvSpPr>
          <p:cNvPr id="4" name="Content Placeholder 3">
            <a:extLst>
              <a:ext uri="{FF2B5EF4-FFF2-40B4-BE49-F238E27FC236}">
                <a16:creationId xmlns:a16="http://schemas.microsoft.com/office/drawing/2014/main" id="{3DBCC159-2501-404C-8427-A6F1D54DE663}"/>
              </a:ext>
            </a:extLst>
          </p:cNvPr>
          <p:cNvSpPr>
            <a:spLocks noGrp="1"/>
          </p:cNvSpPr>
          <p:nvPr>
            <p:ph sz="half" idx="2"/>
          </p:nvPr>
        </p:nvSpPr>
        <p:spPr/>
        <p:txBody>
          <a:bodyPr/>
          <a:lstStyle/>
          <a:p>
            <a:r>
              <a:rPr lang="en-US" dirty="0"/>
              <a:t>make decisions, </a:t>
            </a:r>
          </a:p>
          <a:p>
            <a:r>
              <a:rPr lang="en-US" dirty="0"/>
              <a:t>improve people, and </a:t>
            </a:r>
          </a:p>
          <a:p>
            <a:r>
              <a:rPr lang="en-US" dirty="0"/>
              <a:t>ensure the right work gets done</a:t>
            </a:r>
          </a:p>
        </p:txBody>
      </p:sp>
      <p:sp>
        <p:nvSpPr>
          <p:cNvPr id="5" name="Text Placeholder 4">
            <a:extLst>
              <a:ext uri="{FF2B5EF4-FFF2-40B4-BE49-F238E27FC236}">
                <a16:creationId xmlns:a16="http://schemas.microsoft.com/office/drawing/2014/main" id="{FF4527F8-0125-4EC6-978C-3153A2844BB6}"/>
              </a:ext>
            </a:extLst>
          </p:cNvPr>
          <p:cNvSpPr>
            <a:spLocks noGrp="1"/>
          </p:cNvSpPr>
          <p:nvPr>
            <p:ph type="body" sz="quarter" idx="3"/>
          </p:nvPr>
        </p:nvSpPr>
        <p:spPr/>
        <p:txBody>
          <a:bodyPr/>
          <a:lstStyle/>
          <a:p>
            <a:r>
              <a:rPr lang="en-US" dirty="0"/>
              <a:t>Leaders start…</a:t>
            </a:r>
          </a:p>
        </p:txBody>
      </p:sp>
      <p:sp>
        <p:nvSpPr>
          <p:cNvPr id="6" name="Content Placeholder 5">
            <a:extLst>
              <a:ext uri="{FF2B5EF4-FFF2-40B4-BE49-F238E27FC236}">
                <a16:creationId xmlns:a16="http://schemas.microsoft.com/office/drawing/2014/main" id="{FA52081A-8981-4903-9702-219FAC52CA8C}"/>
              </a:ext>
            </a:extLst>
          </p:cNvPr>
          <p:cNvSpPr>
            <a:spLocks noGrp="1"/>
          </p:cNvSpPr>
          <p:nvPr>
            <p:ph sz="quarter" idx="4"/>
          </p:nvPr>
        </p:nvSpPr>
        <p:spPr/>
        <p:txBody>
          <a:bodyPr/>
          <a:lstStyle/>
          <a:p>
            <a:r>
              <a:rPr lang="en-US" dirty="0"/>
              <a:t>coach decision </a:t>
            </a:r>
            <a:r>
              <a:rPr lang="en-US" b="1" dirty="0"/>
              <a:t>ability</a:t>
            </a:r>
          </a:p>
          <a:p>
            <a:r>
              <a:rPr lang="en-US" dirty="0"/>
              <a:t>mirror people, and </a:t>
            </a:r>
          </a:p>
          <a:p>
            <a:r>
              <a:rPr lang="en-US" dirty="0"/>
              <a:t>point out unknowns</a:t>
            </a:r>
          </a:p>
        </p:txBody>
      </p:sp>
    </p:spTree>
    <p:extLst>
      <p:ext uri="{BB962C8B-B14F-4D97-AF65-F5344CB8AC3E}">
        <p14:creationId xmlns:p14="http://schemas.microsoft.com/office/powerpoint/2010/main" val="2837631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E6384CE-FAC6-4C5B-8162-332B53A2EEDA}"/>
              </a:ext>
            </a:extLst>
          </p:cNvPr>
          <p:cNvSpPr>
            <a:spLocks noGrp="1"/>
          </p:cNvSpPr>
          <p:nvPr>
            <p:ph type="title"/>
          </p:nvPr>
        </p:nvSpPr>
        <p:spPr/>
        <p:txBody>
          <a:bodyPr/>
          <a:lstStyle/>
          <a:p>
            <a:pPr algn="ctr"/>
            <a:r>
              <a:rPr lang="en-US" dirty="0"/>
              <a:t>If we succeed implementing those?</a:t>
            </a:r>
          </a:p>
        </p:txBody>
      </p:sp>
      <p:pic>
        <p:nvPicPr>
          <p:cNvPr id="10" name="Content Placeholder 9">
            <a:extLst>
              <a:ext uri="{FF2B5EF4-FFF2-40B4-BE49-F238E27FC236}">
                <a16:creationId xmlns:a16="http://schemas.microsoft.com/office/drawing/2014/main" id="{1AFA1E31-1A33-469D-AFE9-0E2F42E5C295}"/>
              </a:ext>
            </a:extLst>
          </p:cNvPr>
          <p:cNvPicPr>
            <a:picLocks noGrp="1" noChangeAspect="1"/>
          </p:cNvPicPr>
          <p:nvPr>
            <p:ph sz="half" idx="1"/>
          </p:nvPr>
        </p:nvPicPr>
        <p:blipFill>
          <a:blip r:embed="rId3">
            <a:lum bright="70000" contrast="-70000"/>
            <a:extLst>
              <a:ext uri="{28A0092B-C50C-407E-A947-70E740481C1C}">
                <a14:useLocalDpi xmlns:a14="http://schemas.microsoft.com/office/drawing/2010/main" val="0"/>
              </a:ext>
            </a:extLst>
          </a:blip>
          <a:stretch>
            <a:fillRect/>
          </a:stretch>
        </p:blipFill>
        <p:spPr>
          <a:xfrm>
            <a:off x="970203" y="1825625"/>
            <a:ext cx="4422294" cy="3889375"/>
          </a:xfrm>
          <a:prstGeom prst="rect">
            <a:avLst/>
          </a:prstGeom>
        </p:spPr>
      </p:pic>
      <p:pic>
        <p:nvPicPr>
          <p:cNvPr id="11" name="Content Placeholder 10">
            <a:extLst>
              <a:ext uri="{FF2B5EF4-FFF2-40B4-BE49-F238E27FC236}">
                <a16:creationId xmlns:a16="http://schemas.microsoft.com/office/drawing/2014/main" id="{8AE32F4A-CAB1-4677-8618-B9CA96486D90}"/>
              </a:ext>
            </a:extLst>
          </p:cNvPr>
          <p:cNvPicPr>
            <a:picLocks noGrp="1" noChangeAspect="1"/>
          </p:cNvPicPr>
          <p:nvPr>
            <p:ph sz="half" idx="2"/>
          </p:nvPr>
        </p:nvPicPr>
        <p:blipFill>
          <a:blip r:embed="rId3">
            <a:lum bright="70000" contrast="-70000"/>
            <a:extLst>
              <a:ext uri="{28A0092B-C50C-407E-A947-70E740481C1C}">
                <a14:useLocalDpi xmlns:a14="http://schemas.microsoft.com/office/drawing/2010/main" val="0"/>
              </a:ext>
            </a:extLst>
          </a:blip>
          <a:stretch>
            <a:fillRect/>
          </a:stretch>
        </p:blipFill>
        <p:spPr>
          <a:xfrm>
            <a:off x="6799503" y="1825625"/>
            <a:ext cx="4422294" cy="3889375"/>
          </a:xfrm>
          <a:prstGeom prst="rect">
            <a:avLst/>
          </a:prstGeom>
        </p:spPr>
      </p:pic>
      <p:sp>
        <p:nvSpPr>
          <p:cNvPr id="12" name="TextBox 11">
            <a:extLst>
              <a:ext uri="{FF2B5EF4-FFF2-40B4-BE49-F238E27FC236}">
                <a16:creationId xmlns:a16="http://schemas.microsoft.com/office/drawing/2014/main" id="{B27645F3-F034-4B27-98EB-81E0794C5693}"/>
              </a:ext>
            </a:extLst>
          </p:cNvPr>
          <p:cNvSpPr txBox="1"/>
          <p:nvPr/>
        </p:nvSpPr>
        <p:spPr>
          <a:xfrm>
            <a:off x="555127" y="3228945"/>
            <a:ext cx="2286000" cy="400110"/>
          </a:xfrm>
          <a:prstGeom prst="rect">
            <a:avLst/>
          </a:prstGeom>
          <a:noFill/>
        </p:spPr>
        <p:txBody>
          <a:bodyPr wrap="square" rtlCol="0">
            <a:spAutoFit/>
          </a:bodyPr>
          <a:lstStyle/>
          <a:p>
            <a:pPr algn="ctr"/>
            <a:r>
              <a:rPr lang="en-US" sz="2000" b="1" dirty="0">
                <a:solidFill>
                  <a:schemeClr val="accent1"/>
                </a:solidFill>
                <a:latin typeface="+mj-lt"/>
              </a:rPr>
              <a:t>AUTONOMY</a:t>
            </a:r>
          </a:p>
        </p:txBody>
      </p:sp>
      <p:sp>
        <p:nvSpPr>
          <p:cNvPr id="13" name="TextBox 12">
            <a:extLst>
              <a:ext uri="{FF2B5EF4-FFF2-40B4-BE49-F238E27FC236}">
                <a16:creationId xmlns:a16="http://schemas.microsoft.com/office/drawing/2014/main" id="{964F85C4-95CF-4F6E-A51E-D64F70F8FA2D}"/>
              </a:ext>
            </a:extLst>
          </p:cNvPr>
          <p:cNvSpPr txBox="1"/>
          <p:nvPr/>
        </p:nvSpPr>
        <p:spPr>
          <a:xfrm>
            <a:off x="3350324" y="3228945"/>
            <a:ext cx="2430785" cy="400110"/>
          </a:xfrm>
          <a:prstGeom prst="rect">
            <a:avLst/>
          </a:prstGeom>
          <a:noFill/>
        </p:spPr>
        <p:txBody>
          <a:bodyPr wrap="square" rtlCol="0">
            <a:spAutoFit/>
          </a:bodyPr>
          <a:lstStyle/>
          <a:p>
            <a:pPr algn="ctr"/>
            <a:r>
              <a:rPr lang="en-US" sz="2000" b="1" dirty="0">
                <a:solidFill>
                  <a:schemeClr val="accent1"/>
                </a:solidFill>
                <a:latin typeface="+mj-lt"/>
              </a:rPr>
              <a:t>RESPONSIBILITY</a:t>
            </a:r>
          </a:p>
        </p:txBody>
      </p:sp>
      <p:sp>
        <p:nvSpPr>
          <p:cNvPr id="14" name="TextBox 13">
            <a:extLst>
              <a:ext uri="{FF2B5EF4-FFF2-40B4-BE49-F238E27FC236}">
                <a16:creationId xmlns:a16="http://schemas.microsoft.com/office/drawing/2014/main" id="{1922072A-7C3C-4C69-A78B-B6BA088B4EC2}"/>
              </a:ext>
            </a:extLst>
          </p:cNvPr>
          <p:cNvSpPr txBox="1"/>
          <p:nvPr/>
        </p:nvSpPr>
        <p:spPr>
          <a:xfrm>
            <a:off x="9230288" y="3228945"/>
            <a:ext cx="2430785" cy="400110"/>
          </a:xfrm>
          <a:prstGeom prst="rect">
            <a:avLst/>
          </a:prstGeom>
          <a:noFill/>
        </p:spPr>
        <p:txBody>
          <a:bodyPr wrap="square" rtlCol="0">
            <a:spAutoFit/>
          </a:bodyPr>
          <a:lstStyle/>
          <a:p>
            <a:pPr algn="ctr"/>
            <a:r>
              <a:rPr lang="en-US" sz="2000" b="1" dirty="0">
                <a:solidFill>
                  <a:schemeClr val="accent1"/>
                </a:solidFill>
                <a:latin typeface="+mj-lt"/>
              </a:rPr>
              <a:t>ALIGNMENT</a:t>
            </a:r>
          </a:p>
        </p:txBody>
      </p:sp>
      <p:sp>
        <p:nvSpPr>
          <p:cNvPr id="15" name="TextBox 14">
            <a:extLst>
              <a:ext uri="{FF2B5EF4-FFF2-40B4-BE49-F238E27FC236}">
                <a16:creationId xmlns:a16="http://schemas.microsoft.com/office/drawing/2014/main" id="{BDE336FD-75C0-48F7-B2C3-9C34C20CF871}"/>
              </a:ext>
            </a:extLst>
          </p:cNvPr>
          <p:cNvSpPr txBox="1"/>
          <p:nvPr/>
        </p:nvSpPr>
        <p:spPr>
          <a:xfrm>
            <a:off x="6309634" y="3228945"/>
            <a:ext cx="2430785" cy="400110"/>
          </a:xfrm>
          <a:prstGeom prst="rect">
            <a:avLst/>
          </a:prstGeom>
          <a:noFill/>
        </p:spPr>
        <p:txBody>
          <a:bodyPr wrap="square" rtlCol="0">
            <a:spAutoFit/>
          </a:bodyPr>
          <a:lstStyle/>
          <a:p>
            <a:pPr algn="ctr"/>
            <a:r>
              <a:rPr lang="en-US" sz="2000" b="1" dirty="0">
                <a:solidFill>
                  <a:schemeClr val="accent1"/>
                </a:solidFill>
                <a:latin typeface="+mj-lt"/>
              </a:rPr>
              <a:t>ACTION</a:t>
            </a:r>
          </a:p>
        </p:txBody>
      </p:sp>
    </p:spTree>
    <p:extLst>
      <p:ext uri="{BB962C8B-B14F-4D97-AF65-F5344CB8AC3E}">
        <p14:creationId xmlns:p14="http://schemas.microsoft.com/office/powerpoint/2010/main" val="413057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8B4E75C-04E0-4FEA-B1F9-616105BFC5B3}"/>
              </a:ext>
            </a:extLst>
          </p:cNvPr>
          <p:cNvSpPr>
            <a:spLocks noGrp="1"/>
          </p:cNvSpPr>
          <p:nvPr>
            <p:ph sz="half" idx="1"/>
          </p:nvPr>
        </p:nvSpPr>
        <p:spPr>
          <a:xfrm>
            <a:off x="953291" y="1828800"/>
            <a:ext cx="5448557" cy="3886201"/>
          </a:xfrm>
        </p:spPr>
        <p:txBody>
          <a:bodyPr anchor="ctr"/>
          <a:lstStyle/>
          <a:p>
            <a:pPr marL="0" indent="0">
              <a:buNone/>
            </a:pPr>
            <a:r>
              <a:rPr lang="en-US" sz="3600" dirty="0"/>
              <a:t>Sounds great in theory, but…</a:t>
            </a:r>
          </a:p>
          <a:p>
            <a:endParaRPr lang="en-US" dirty="0"/>
          </a:p>
        </p:txBody>
      </p:sp>
      <p:pic>
        <p:nvPicPr>
          <p:cNvPr id="8" name="Content Placeholder 7">
            <a:extLst>
              <a:ext uri="{FF2B5EF4-FFF2-40B4-BE49-F238E27FC236}">
                <a16:creationId xmlns:a16="http://schemas.microsoft.com/office/drawing/2014/main" id="{0F7810C3-A3D7-47DA-BE51-698D7DB8D7C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01850" y="935664"/>
            <a:ext cx="4534240" cy="4779335"/>
          </a:xfrm>
          <a:prstGeom prst="rect">
            <a:avLst/>
          </a:prstGeom>
        </p:spPr>
      </p:pic>
    </p:spTree>
    <p:extLst>
      <p:ext uri="{BB962C8B-B14F-4D97-AF65-F5344CB8AC3E}">
        <p14:creationId xmlns:p14="http://schemas.microsoft.com/office/powerpoint/2010/main" val="452013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7DFE52-51ED-41DB-9D42-DC2226777A0D}"/>
              </a:ext>
            </a:extLst>
          </p:cNvPr>
          <p:cNvSpPr>
            <a:spLocks noGrp="1"/>
          </p:cNvSpPr>
          <p:nvPr>
            <p:ph type="title"/>
          </p:nvPr>
        </p:nvSpPr>
        <p:spPr/>
        <p:txBody>
          <a:bodyPr/>
          <a:lstStyle/>
          <a:p>
            <a:pPr algn="ctr"/>
            <a:r>
              <a:rPr lang="en-US" dirty="0"/>
              <a:t>Let’s Break Down </a:t>
            </a:r>
            <a:r>
              <a:rPr lang="en-US" dirty="0" err="1"/>
              <a:t>GROw</a:t>
            </a:r>
            <a:r>
              <a:rPr lang="en-US" dirty="0"/>
              <a:t>™</a:t>
            </a:r>
          </a:p>
        </p:txBody>
      </p:sp>
      <p:pic>
        <p:nvPicPr>
          <p:cNvPr id="7" name="Content Placeholder 6">
            <a:extLst>
              <a:ext uri="{FF2B5EF4-FFF2-40B4-BE49-F238E27FC236}">
                <a16:creationId xmlns:a16="http://schemas.microsoft.com/office/drawing/2014/main" id="{34F5B94D-0515-4A9B-B420-377E52BF7B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3904" y="1571625"/>
            <a:ext cx="8924192" cy="4143375"/>
          </a:xfrm>
          <a:prstGeom prst="rect">
            <a:avLst/>
          </a:prstGeom>
        </p:spPr>
      </p:pic>
      <p:pic>
        <p:nvPicPr>
          <p:cNvPr id="3" name="Picture 2">
            <a:extLst>
              <a:ext uri="{FF2B5EF4-FFF2-40B4-BE49-F238E27FC236}">
                <a16:creationId xmlns:a16="http://schemas.microsoft.com/office/drawing/2014/main" id="{F3A9A15B-0FB4-4659-99E4-56908915C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426" y="4858870"/>
            <a:ext cx="1462088" cy="609600"/>
          </a:xfrm>
          <a:prstGeom prst="rect">
            <a:avLst/>
          </a:prstGeom>
        </p:spPr>
      </p:pic>
    </p:spTree>
    <p:extLst>
      <p:ext uri="{BB962C8B-B14F-4D97-AF65-F5344CB8AC3E}">
        <p14:creationId xmlns:p14="http://schemas.microsoft.com/office/powerpoint/2010/main" val="635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7DFE52-51ED-41DB-9D42-DC2226777A0D}"/>
              </a:ext>
            </a:extLst>
          </p:cNvPr>
          <p:cNvSpPr>
            <a:spLocks noGrp="1"/>
          </p:cNvSpPr>
          <p:nvPr>
            <p:ph type="title"/>
          </p:nvPr>
        </p:nvSpPr>
        <p:spPr>
          <a:xfrm>
            <a:off x="381000" y="457201"/>
            <a:ext cx="11430000" cy="885192"/>
          </a:xfrm>
        </p:spPr>
        <p:txBody>
          <a:bodyPr/>
          <a:lstStyle/>
          <a:p>
            <a:pPr algn="ctr"/>
            <a:r>
              <a:rPr lang="en-US" dirty="0"/>
              <a:t>Let’s Break Down </a:t>
            </a:r>
            <a:r>
              <a:rPr lang="en-US" dirty="0" err="1"/>
              <a:t>GROw</a:t>
            </a:r>
            <a:r>
              <a:rPr lang="en-US" dirty="0"/>
              <a:t>™</a:t>
            </a:r>
          </a:p>
        </p:txBody>
      </p:sp>
      <p:sp>
        <p:nvSpPr>
          <p:cNvPr id="6" name="Rectangle 5">
            <a:extLst>
              <a:ext uri="{FF2B5EF4-FFF2-40B4-BE49-F238E27FC236}">
                <a16:creationId xmlns:a16="http://schemas.microsoft.com/office/drawing/2014/main" id="{43201E3C-69D6-48D3-9F2B-A4372F3C21AA}"/>
              </a:ext>
            </a:extLst>
          </p:cNvPr>
          <p:cNvSpPr/>
          <p:nvPr/>
        </p:nvSpPr>
        <p:spPr>
          <a:xfrm>
            <a:off x="2419027" y="1594796"/>
            <a:ext cx="8043410" cy="400110"/>
          </a:xfrm>
          <a:prstGeom prst="rect">
            <a:avLst/>
          </a:prstGeom>
        </p:spPr>
        <p:txBody>
          <a:bodyPr wrap="square">
            <a:spAutoFit/>
          </a:bodyPr>
          <a:lstStyle/>
          <a:p>
            <a:r>
              <a:rPr lang="en-US" sz="2000" dirty="0"/>
              <a:t>Adjusts your planning game where you plan different work</a:t>
            </a:r>
          </a:p>
        </p:txBody>
      </p:sp>
      <p:sp>
        <p:nvSpPr>
          <p:cNvPr id="8" name="Rectangle 7">
            <a:extLst>
              <a:ext uri="{FF2B5EF4-FFF2-40B4-BE49-F238E27FC236}">
                <a16:creationId xmlns:a16="http://schemas.microsoft.com/office/drawing/2014/main" id="{5966B2AB-92DA-4B35-AEF4-0BD2112E445A}"/>
              </a:ext>
            </a:extLst>
          </p:cNvPr>
          <p:cNvSpPr/>
          <p:nvPr/>
        </p:nvSpPr>
        <p:spPr>
          <a:xfrm>
            <a:off x="2419026" y="2541900"/>
            <a:ext cx="8162984" cy="400110"/>
          </a:xfrm>
          <a:prstGeom prst="rect">
            <a:avLst/>
          </a:prstGeom>
        </p:spPr>
        <p:txBody>
          <a:bodyPr wrap="square">
            <a:spAutoFit/>
          </a:bodyPr>
          <a:lstStyle/>
          <a:p>
            <a:r>
              <a:rPr lang="en-US" sz="2000" dirty="0"/>
              <a:t>Adjusts your sprint where you do and track work differently</a:t>
            </a:r>
          </a:p>
        </p:txBody>
      </p:sp>
      <p:sp>
        <p:nvSpPr>
          <p:cNvPr id="9" name="Rectangle 8">
            <a:extLst>
              <a:ext uri="{FF2B5EF4-FFF2-40B4-BE49-F238E27FC236}">
                <a16:creationId xmlns:a16="http://schemas.microsoft.com/office/drawing/2014/main" id="{06E504E3-5684-4991-AA85-D783065A8008}"/>
              </a:ext>
            </a:extLst>
          </p:cNvPr>
          <p:cNvSpPr/>
          <p:nvPr/>
        </p:nvSpPr>
        <p:spPr>
          <a:xfrm>
            <a:off x="2419026" y="3489004"/>
            <a:ext cx="8734527" cy="400110"/>
          </a:xfrm>
          <a:prstGeom prst="rect">
            <a:avLst/>
          </a:prstGeom>
        </p:spPr>
        <p:txBody>
          <a:bodyPr wrap="square">
            <a:spAutoFit/>
          </a:bodyPr>
          <a:lstStyle/>
          <a:p>
            <a:r>
              <a:rPr lang="en-US" sz="2000" dirty="0"/>
              <a:t>Adds an ownership event where leaders help teams build ownership</a:t>
            </a:r>
          </a:p>
        </p:txBody>
      </p:sp>
      <p:sp>
        <p:nvSpPr>
          <p:cNvPr id="10" name="Rectangle 9">
            <a:extLst>
              <a:ext uri="{FF2B5EF4-FFF2-40B4-BE49-F238E27FC236}">
                <a16:creationId xmlns:a16="http://schemas.microsoft.com/office/drawing/2014/main" id="{9A1A0CDF-3673-4976-9D0C-10BE07AF6B27}"/>
              </a:ext>
            </a:extLst>
          </p:cNvPr>
          <p:cNvSpPr/>
          <p:nvPr/>
        </p:nvSpPr>
        <p:spPr>
          <a:xfrm>
            <a:off x="2419026" y="4457748"/>
            <a:ext cx="4876276" cy="400110"/>
          </a:xfrm>
          <a:prstGeom prst="rect">
            <a:avLst/>
          </a:prstGeom>
        </p:spPr>
        <p:txBody>
          <a:bodyPr wrap="square">
            <a:spAutoFit/>
          </a:bodyPr>
          <a:lstStyle/>
          <a:p>
            <a:r>
              <a:rPr lang="en-US" sz="2000" dirty="0"/>
              <a:t>Adjusts how ownership is assessed</a:t>
            </a:r>
          </a:p>
        </p:txBody>
      </p:sp>
      <p:sp>
        <p:nvSpPr>
          <p:cNvPr id="11" name="Rectangle 10">
            <a:extLst>
              <a:ext uri="{FF2B5EF4-FFF2-40B4-BE49-F238E27FC236}">
                <a16:creationId xmlns:a16="http://schemas.microsoft.com/office/drawing/2014/main" id="{5882A843-B4B7-441A-AB13-7E4C77A2111F}"/>
              </a:ext>
            </a:extLst>
          </p:cNvPr>
          <p:cNvSpPr/>
          <p:nvPr/>
        </p:nvSpPr>
        <p:spPr>
          <a:xfrm>
            <a:off x="2419026" y="5400755"/>
            <a:ext cx="7622966" cy="400110"/>
          </a:xfrm>
          <a:prstGeom prst="rect">
            <a:avLst/>
          </a:prstGeom>
        </p:spPr>
        <p:txBody>
          <a:bodyPr wrap="square">
            <a:spAutoFit/>
          </a:bodyPr>
          <a:lstStyle/>
          <a:p>
            <a:r>
              <a:rPr lang="en-US" sz="2000" dirty="0"/>
              <a:t>Adjusts your demo where talk about success differently</a:t>
            </a:r>
          </a:p>
        </p:txBody>
      </p:sp>
      <p:pic>
        <p:nvPicPr>
          <p:cNvPr id="12" name="Picture 11">
            <a:extLst>
              <a:ext uri="{FF2B5EF4-FFF2-40B4-BE49-F238E27FC236}">
                <a16:creationId xmlns:a16="http://schemas.microsoft.com/office/drawing/2014/main" id="{C4970C7E-502F-465C-A10F-C2E2A7E4A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454" y="1439888"/>
            <a:ext cx="817451" cy="760623"/>
          </a:xfrm>
          <a:prstGeom prst="rect">
            <a:avLst/>
          </a:prstGeom>
        </p:spPr>
      </p:pic>
      <p:pic>
        <p:nvPicPr>
          <p:cNvPr id="13" name="Picture 12">
            <a:extLst>
              <a:ext uri="{FF2B5EF4-FFF2-40B4-BE49-F238E27FC236}">
                <a16:creationId xmlns:a16="http://schemas.microsoft.com/office/drawing/2014/main" id="{BC100B11-DCC7-42E1-854B-9F77D228ED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6709" y="3302568"/>
            <a:ext cx="791362" cy="777104"/>
          </a:xfrm>
          <a:prstGeom prst="rect">
            <a:avLst/>
          </a:prstGeom>
        </p:spPr>
      </p:pic>
      <p:pic>
        <p:nvPicPr>
          <p:cNvPr id="14" name="Picture 13">
            <a:extLst>
              <a:ext uri="{FF2B5EF4-FFF2-40B4-BE49-F238E27FC236}">
                <a16:creationId xmlns:a16="http://schemas.microsoft.com/office/drawing/2014/main" id="{2ABEACDA-DD93-4D1C-AA29-E56ED0DB6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8313" y="5226141"/>
            <a:ext cx="749338" cy="749338"/>
          </a:xfrm>
          <a:prstGeom prst="rect">
            <a:avLst/>
          </a:prstGeom>
        </p:spPr>
      </p:pic>
      <p:pic>
        <p:nvPicPr>
          <p:cNvPr id="15" name="Picture 14">
            <a:extLst>
              <a:ext uri="{FF2B5EF4-FFF2-40B4-BE49-F238E27FC236}">
                <a16:creationId xmlns:a16="http://schemas.microsoft.com/office/drawing/2014/main" id="{E9B34F04-F042-40C2-A96D-583DD38D77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8549" y="4285295"/>
            <a:ext cx="749336" cy="745017"/>
          </a:xfrm>
          <a:prstGeom prst="rect">
            <a:avLst/>
          </a:prstGeom>
        </p:spPr>
      </p:pic>
      <p:pic>
        <p:nvPicPr>
          <p:cNvPr id="16" name="Picture 15">
            <a:extLst>
              <a:ext uri="{FF2B5EF4-FFF2-40B4-BE49-F238E27FC236}">
                <a16:creationId xmlns:a16="http://schemas.microsoft.com/office/drawing/2014/main" id="{77995A7E-F549-49CB-84D8-3E043408B9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8313" y="2350124"/>
            <a:ext cx="753272" cy="783663"/>
          </a:xfrm>
          <a:prstGeom prst="rect">
            <a:avLst/>
          </a:prstGeom>
        </p:spPr>
      </p:pic>
    </p:spTree>
    <p:extLst>
      <p:ext uri="{BB962C8B-B14F-4D97-AF65-F5344CB8AC3E}">
        <p14:creationId xmlns:p14="http://schemas.microsoft.com/office/powerpoint/2010/main" val="4127675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A4B7D-66D5-41A0-AAF6-AE8997D11709}"/>
              </a:ext>
            </a:extLst>
          </p:cNvPr>
          <p:cNvSpPr>
            <a:spLocks noGrp="1"/>
          </p:cNvSpPr>
          <p:nvPr>
            <p:ph type="title"/>
          </p:nvPr>
        </p:nvSpPr>
        <p:spPr/>
        <p:txBody>
          <a:bodyPr/>
          <a:lstStyle/>
          <a:p>
            <a:r>
              <a:rPr lang="en-US" dirty="0"/>
              <a:t>Part 1: Planning Experiments</a:t>
            </a:r>
          </a:p>
        </p:txBody>
      </p:sp>
      <p:sp>
        <p:nvSpPr>
          <p:cNvPr id="9" name="Content Placeholder 8">
            <a:extLst>
              <a:ext uri="{FF2B5EF4-FFF2-40B4-BE49-F238E27FC236}">
                <a16:creationId xmlns:a16="http://schemas.microsoft.com/office/drawing/2014/main" id="{7853AC70-5911-401A-A5D3-2A3F54E6F2FF}"/>
              </a:ext>
            </a:extLst>
          </p:cNvPr>
          <p:cNvSpPr>
            <a:spLocks noGrp="1"/>
          </p:cNvSpPr>
          <p:nvPr>
            <p:ph sz="half" idx="1"/>
          </p:nvPr>
        </p:nvSpPr>
        <p:spPr>
          <a:xfrm>
            <a:off x="2658140" y="2008665"/>
            <a:ext cx="9152860" cy="1367170"/>
          </a:xfrm>
        </p:spPr>
        <p:txBody>
          <a:bodyPr anchor="ctr"/>
          <a:lstStyle/>
          <a:p>
            <a:pPr marL="0" indent="0">
              <a:buNone/>
            </a:pPr>
            <a:r>
              <a:rPr lang="en-US" dirty="0"/>
              <a:t>Individual teams identify and agree upon metrics and experiments that they locally need.</a:t>
            </a:r>
          </a:p>
        </p:txBody>
      </p:sp>
      <p:sp>
        <p:nvSpPr>
          <p:cNvPr id="10" name="Content Placeholder 9">
            <a:extLst>
              <a:ext uri="{FF2B5EF4-FFF2-40B4-BE49-F238E27FC236}">
                <a16:creationId xmlns:a16="http://schemas.microsoft.com/office/drawing/2014/main" id="{381BB8E8-15FC-4DBA-B2F1-774E4EAACD99}"/>
              </a:ext>
            </a:extLst>
          </p:cNvPr>
          <p:cNvSpPr>
            <a:spLocks noGrp="1"/>
          </p:cNvSpPr>
          <p:nvPr>
            <p:ph sz="half" idx="2"/>
          </p:nvPr>
        </p:nvSpPr>
        <p:spPr>
          <a:xfrm>
            <a:off x="2658140" y="3999244"/>
            <a:ext cx="9152860" cy="1281224"/>
          </a:xfrm>
        </p:spPr>
        <p:txBody>
          <a:bodyPr/>
          <a:lstStyle/>
          <a:p>
            <a:pPr marL="0" indent="0">
              <a:buNone/>
            </a:pPr>
            <a:r>
              <a:rPr lang="en-US" dirty="0">
                <a:solidFill>
                  <a:schemeClr val="accent1"/>
                </a:solidFill>
              </a:rPr>
              <a:t>NEW CONCEPT: </a:t>
            </a:r>
            <a:r>
              <a:rPr lang="en-US" dirty="0"/>
              <a:t>experimentation versus improvement</a:t>
            </a:r>
          </a:p>
        </p:txBody>
      </p:sp>
      <p:pic>
        <p:nvPicPr>
          <p:cNvPr id="11" name="Picture 10">
            <a:extLst>
              <a:ext uri="{FF2B5EF4-FFF2-40B4-BE49-F238E27FC236}">
                <a16:creationId xmlns:a16="http://schemas.microsoft.com/office/drawing/2014/main" id="{18081BA5-1BC0-4C06-A8B2-79E7382B4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222" y="2061829"/>
            <a:ext cx="1469315" cy="1367170"/>
          </a:xfrm>
          <a:prstGeom prst="rect">
            <a:avLst/>
          </a:prstGeom>
        </p:spPr>
      </p:pic>
    </p:spTree>
    <p:extLst>
      <p:ext uri="{BB962C8B-B14F-4D97-AF65-F5344CB8AC3E}">
        <p14:creationId xmlns:p14="http://schemas.microsoft.com/office/powerpoint/2010/main" val="3309890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A4B7D-66D5-41A0-AAF6-AE8997D11709}"/>
              </a:ext>
            </a:extLst>
          </p:cNvPr>
          <p:cNvSpPr>
            <a:spLocks noGrp="1"/>
          </p:cNvSpPr>
          <p:nvPr>
            <p:ph type="title"/>
          </p:nvPr>
        </p:nvSpPr>
        <p:spPr/>
        <p:txBody>
          <a:bodyPr/>
          <a:lstStyle/>
          <a:p>
            <a:r>
              <a:rPr lang="en-US" dirty="0"/>
              <a:t>Part 2: Running Experiment</a:t>
            </a:r>
          </a:p>
        </p:txBody>
      </p:sp>
      <p:sp>
        <p:nvSpPr>
          <p:cNvPr id="9" name="Content Placeholder 8">
            <a:extLst>
              <a:ext uri="{FF2B5EF4-FFF2-40B4-BE49-F238E27FC236}">
                <a16:creationId xmlns:a16="http://schemas.microsoft.com/office/drawing/2014/main" id="{7853AC70-5911-401A-A5D3-2A3F54E6F2FF}"/>
              </a:ext>
            </a:extLst>
          </p:cNvPr>
          <p:cNvSpPr>
            <a:spLocks noGrp="1"/>
          </p:cNvSpPr>
          <p:nvPr>
            <p:ph sz="half" idx="1"/>
          </p:nvPr>
        </p:nvSpPr>
        <p:spPr>
          <a:xfrm>
            <a:off x="2658140" y="2008665"/>
            <a:ext cx="9152860" cy="1367170"/>
          </a:xfrm>
        </p:spPr>
        <p:txBody>
          <a:bodyPr anchor="ctr"/>
          <a:lstStyle/>
          <a:p>
            <a:pPr marL="0" indent="0">
              <a:buNone/>
            </a:pPr>
            <a:r>
              <a:rPr lang="en-US" dirty="0"/>
              <a:t>Tracking measurements and experiments throughout sprint.</a:t>
            </a:r>
          </a:p>
        </p:txBody>
      </p:sp>
      <p:sp>
        <p:nvSpPr>
          <p:cNvPr id="10" name="Content Placeholder 9">
            <a:extLst>
              <a:ext uri="{FF2B5EF4-FFF2-40B4-BE49-F238E27FC236}">
                <a16:creationId xmlns:a16="http://schemas.microsoft.com/office/drawing/2014/main" id="{381BB8E8-15FC-4DBA-B2F1-774E4EAACD99}"/>
              </a:ext>
            </a:extLst>
          </p:cNvPr>
          <p:cNvSpPr>
            <a:spLocks noGrp="1"/>
          </p:cNvSpPr>
          <p:nvPr>
            <p:ph sz="half" idx="2"/>
          </p:nvPr>
        </p:nvSpPr>
        <p:spPr>
          <a:xfrm>
            <a:off x="2658140" y="3999244"/>
            <a:ext cx="9152860" cy="1281224"/>
          </a:xfrm>
        </p:spPr>
        <p:txBody>
          <a:bodyPr/>
          <a:lstStyle/>
          <a:p>
            <a:pPr marL="0" indent="0">
              <a:buNone/>
            </a:pPr>
            <a:r>
              <a:rPr lang="en-US" dirty="0">
                <a:solidFill>
                  <a:schemeClr val="accent1"/>
                </a:solidFill>
              </a:rPr>
              <a:t>NEW CONCEPT: </a:t>
            </a:r>
            <a:r>
              <a:rPr lang="en-US" dirty="0"/>
              <a:t>None</a:t>
            </a:r>
          </a:p>
        </p:txBody>
      </p:sp>
      <p:pic>
        <p:nvPicPr>
          <p:cNvPr id="6" name="Picture 5">
            <a:extLst>
              <a:ext uri="{FF2B5EF4-FFF2-40B4-BE49-F238E27FC236}">
                <a16:creationId xmlns:a16="http://schemas.microsoft.com/office/drawing/2014/main" id="{F8D15E12-C287-49E5-87AD-76B074B67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675" y="2057400"/>
            <a:ext cx="1318407" cy="1371600"/>
          </a:xfrm>
          <a:prstGeom prst="rect">
            <a:avLst/>
          </a:prstGeom>
        </p:spPr>
      </p:pic>
    </p:spTree>
    <p:extLst>
      <p:ext uri="{BB962C8B-B14F-4D97-AF65-F5344CB8AC3E}">
        <p14:creationId xmlns:p14="http://schemas.microsoft.com/office/powerpoint/2010/main" val="1077382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A4B7D-66D5-41A0-AAF6-AE8997D11709}"/>
              </a:ext>
            </a:extLst>
          </p:cNvPr>
          <p:cNvSpPr>
            <a:spLocks noGrp="1"/>
          </p:cNvSpPr>
          <p:nvPr>
            <p:ph type="title"/>
          </p:nvPr>
        </p:nvSpPr>
        <p:spPr/>
        <p:txBody>
          <a:bodyPr/>
          <a:lstStyle/>
          <a:p>
            <a:r>
              <a:rPr lang="en-US" dirty="0"/>
              <a:t>Part 3: Leading Ownership</a:t>
            </a:r>
          </a:p>
        </p:txBody>
      </p:sp>
      <p:sp>
        <p:nvSpPr>
          <p:cNvPr id="9" name="Content Placeholder 8">
            <a:extLst>
              <a:ext uri="{FF2B5EF4-FFF2-40B4-BE49-F238E27FC236}">
                <a16:creationId xmlns:a16="http://schemas.microsoft.com/office/drawing/2014/main" id="{7853AC70-5911-401A-A5D3-2A3F54E6F2FF}"/>
              </a:ext>
            </a:extLst>
          </p:cNvPr>
          <p:cNvSpPr>
            <a:spLocks noGrp="1"/>
          </p:cNvSpPr>
          <p:nvPr>
            <p:ph sz="half" idx="1"/>
          </p:nvPr>
        </p:nvSpPr>
        <p:spPr>
          <a:xfrm>
            <a:off x="2658140" y="1987400"/>
            <a:ext cx="9152860" cy="1367170"/>
          </a:xfrm>
        </p:spPr>
        <p:txBody>
          <a:bodyPr anchor="ctr"/>
          <a:lstStyle/>
          <a:p>
            <a:pPr marL="0" indent="0">
              <a:buNone/>
            </a:pPr>
            <a:r>
              <a:rPr lang="en-US" dirty="0"/>
              <a:t>Creating a regular structure for leaders supporting teams achieving greater and greater ownership over time.</a:t>
            </a:r>
          </a:p>
        </p:txBody>
      </p:sp>
      <p:sp>
        <p:nvSpPr>
          <p:cNvPr id="10" name="Content Placeholder 9">
            <a:extLst>
              <a:ext uri="{FF2B5EF4-FFF2-40B4-BE49-F238E27FC236}">
                <a16:creationId xmlns:a16="http://schemas.microsoft.com/office/drawing/2014/main" id="{381BB8E8-15FC-4DBA-B2F1-774E4EAACD99}"/>
              </a:ext>
            </a:extLst>
          </p:cNvPr>
          <p:cNvSpPr>
            <a:spLocks noGrp="1"/>
          </p:cNvSpPr>
          <p:nvPr>
            <p:ph sz="half" idx="2"/>
          </p:nvPr>
        </p:nvSpPr>
        <p:spPr>
          <a:xfrm>
            <a:off x="2658140" y="3999244"/>
            <a:ext cx="9152860" cy="1281224"/>
          </a:xfrm>
        </p:spPr>
        <p:txBody>
          <a:bodyPr/>
          <a:lstStyle/>
          <a:p>
            <a:pPr marL="0" indent="0">
              <a:buNone/>
            </a:pPr>
            <a:r>
              <a:rPr lang="en-US" dirty="0">
                <a:solidFill>
                  <a:schemeClr val="accent1"/>
                </a:solidFill>
              </a:rPr>
              <a:t>NEW CONCEPT: </a:t>
            </a:r>
            <a:r>
              <a:rPr lang="en-US" dirty="0"/>
              <a:t>stances to how leadership and teams show up</a:t>
            </a:r>
          </a:p>
        </p:txBody>
      </p:sp>
      <p:pic>
        <p:nvPicPr>
          <p:cNvPr id="6" name="Picture 5">
            <a:extLst>
              <a:ext uri="{FF2B5EF4-FFF2-40B4-BE49-F238E27FC236}">
                <a16:creationId xmlns:a16="http://schemas.microsoft.com/office/drawing/2014/main" id="{9868477D-B29B-49AE-88AF-B3C1DAA66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495" y="1985018"/>
            <a:ext cx="1396767" cy="1371600"/>
          </a:xfrm>
          <a:prstGeom prst="rect">
            <a:avLst/>
          </a:prstGeom>
        </p:spPr>
      </p:pic>
    </p:spTree>
    <p:extLst>
      <p:ext uri="{BB962C8B-B14F-4D97-AF65-F5344CB8AC3E}">
        <p14:creationId xmlns:p14="http://schemas.microsoft.com/office/powerpoint/2010/main" val="2819837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4CB5D5-6D2D-4F07-A230-AC4A3F0C36E1}"/>
              </a:ext>
            </a:extLst>
          </p:cNvPr>
          <p:cNvSpPr txBox="1"/>
          <p:nvPr/>
        </p:nvSpPr>
        <p:spPr>
          <a:xfrm>
            <a:off x="1323974" y="2420719"/>
            <a:ext cx="9544050" cy="646331"/>
          </a:xfrm>
          <a:prstGeom prst="rect">
            <a:avLst/>
          </a:prstGeom>
          <a:noFill/>
        </p:spPr>
        <p:txBody>
          <a:bodyPr wrap="square" rtlCol="0">
            <a:spAutoFit/>
          </a:bodyPr>
          <a:lstStyle/>
          <a:p>
            <a:pPr algn="ctr"/>
            <a:r>
              <a:rPr lang="en-US" dirty="0">
                <a:solidFill>
                  <a:schemeClr val="tx2"/>
                </a:solidFill>
              </a:rPr>
              <a:t>We asked 104 teams at Tableau – all in one company, working on only 3 different products and with a ton of code sharing.</a:t>
            </a:r>
          </a:p>
        </p:txBody>
      </p:sp>
    </p:spTree>
    <p:extLst>
      <p:ext uri="{BB962C8B-B14F-4D97-AF65-F5344CB8AC3E}">
        <p14:creationId xmlns:p14="http://schemas.microsoft.com/office/powerpoint/2010/main" val="4194324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A4B7D-66D5-41A0-AAF6-AE8997D11709}"/>
              </a:ext>
            </a:extLst>
          </p:cNvPr>
          <p:cNvSpPr>
            <a:spLocks noGrp="1"/>
          </p:cNvSpPr>
          <p:nvPr>
            <p:ph type="title"/>
          </p:nvPr>
        </p:nvSpPr>
        <p:spPr/>
        <p:txBody>
          <a:bodyPr/>
          <a:lstStyle/>
          <a:p>
            <a:r>
              <a:rPr lang="en-US" dirty="0"/>
              <a:t>Part 4: Assessing Ownership</a:t>
            </a:r>
          </a:p>
        </p:txBody>
      </p:sp>
      <p:sp>
        <p:nvSpPr>
          <p:cNvPr id="9" name="Content Placeholder 8">
            <a:extLst>
              <a:ext uri="{FF2B5EF4-FFF2-40B4-BE49-F238E27FC236}">
                <a16:creationId xmlns:a16="http://schemas.microsoft.com/office/drawing/2014/main" id="{7853AC70-5911-401A-A5D3-2A3F54E6F2FF}"/>
              </a:ext>
            </a:extLst>
          </p:cNvPr>
          <p:cNvSpPr>
            <a:spLocks noGrp="1"/>
          </p:cNvSpPr>
          <p:nvPr>
            <p:ph sz="half" idx="1"/>
          </p:nvPr>
        </p:nvSpPr>
        <p:spPr>
          <a:xfrm>
            <a:off x="2658140" y="1923604"/>
            <a:ext cx="9152860" cy="1367170"/>
          </a:xfrm>
        </p:spPr>
        <p:txBody>
          <a:bodyPr anchor="ctr"/>
          <a:lstStyle/>
          <a:p>
            <a:pPr marL="0" indent="0">
              <a:buNone/>
            </a:pPr>
            <a:r>
              <a:rPr lang="en-US" dirty="0"/>
              <a:t>Finding the really clear picture of where every team </a:t>
            </a:r>
            <a:br>
              <a:rPr lang="en-US" dirty="0"/>
            </a:br>
            <a:r>
              <a:rPr lang="en-US" dirty="0"/>
              <a:t>is and what is possible</a:t>
            </a:r>
          </a:p>
        </p:txBody>
      </p:sp>
      <p:sp>
        <p:nvSpPr>
          <p:cNvPr id="10" name="Content Placeholder 9">
            <a:extLst>
              <a:ext uri="{FF2B5EF4-FFF2-40B4-BE49-F238E27FC236}">
                <a16:creationId xmlns:a16="http://schemas.microsoft.com/office/drawing/2014/main" id="{381BB8E8-15FC-4DBA-B2F1-774E4EAACD99}"/>
              </a:ext>
            </a:extLst>
          </p:cNvPr>
          <p:cNvSpPr>
            <a:spLocks noGrp="1"/>
          </p:cNvSpPr>
          <p:nvPr>
            <p:ph sz="half" idx="2"/>
          </p:nvPr>
        </p:nvSpPr>
        <p:spPr>
          <a:xfrm>
            <a:off x="2658140" y="3999244"/>
            <a:ext cx="9152860" cy="1281224"/>
          </a:xfrm>
        </p:spPr>
        <p:txBody>
          <a:bodyPr/>
          <a:lstStyle/>
          <a:p>
            <a:pPr marL="0" indent="0">
              <a:buNone/>
            </a:pPr>
            <a:r>
              <a:rPr lang="en-US" dirty="0">
                <a:solidFill>
                  <a:schemeClr val="accent1"/>
                </a:solidFill>
              </a:rPr>
              <a:t>NEW CONCEPT: </a:t>
            </a:r>
            <a:r>
              <a:rPr lang="en-US" dirty="0"/>
              <a:t>a reflection of moving from accountability to ownership</a:t>
            </a:r>
          </a:p>
        </p:txBody>
      </p:sp>
      <p:pic>
        <p:nvPicPr>
          <p:cNvPr id="6" name="Picture 5">
            <a:extLst>
              <a:ext uri="{FF2B5EF4-FFF2-40B4-BE49-F238E27FC236}">
                <a16:creationId xmlns:a16="http://schemas.microsoft.com/office/drawing/2014/main" id="{5F84BDE6-8760-4E91-AF71-A55EACDD3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103" y="1944872"/>
            <a:ext cx="1379551" cy="1371600"/>
          </a:xfrm>
          <a:prstGeom prst="rect">
            <a:avLst/>
          </a:prstGeom>
        </p:spPr>
      </p:pic>
    </p:spTree>
    <p:extLst>
      <p:ext uri="{BB962C8B-B14F-4D97-AF65-F5344CB8AC3E}">
        <p14:creationId xmlns:p14="http://schemas.microsoft.com/office/powerpoint/2010/main" val="2476942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A4B7D-66D5-41A0-AAF6-AE8997D11709}"/>
              </a:ext>
            </a:extLst>
          </p:cNvPr>
          <p:cNvSpPr>
            <a:spLocks noGrp="1"/>
          </p:cNvSpPr>
          <p:nvPr>
            <p:ph type="title"/>
          </p:nvPr>
        </p:nvSpPr>
        <p:spPr/>
        <p:txBody>
          <a:bodyPr/>
          <a:lstStyle/>
          <a:p>
            <a:r>
              <a:rPr lang="en-US" dirty="0"/>
              <a:t>Part 5: Showing Improvement</a:t>
            </a:r>
          </a:p>
        </p:txBody>
      </p:sp>
      <p:sp>
        <p:nvSpPr>
          <p:cNvPr id="9" name="Content Placeholder 8">
            <a:extLst>
              <a:ext uri="{FF2B5EF4-FFF2-40B4-BE49-F238E27FC236}">
                <a16:creationId xmlns:a16="http://schemas.microsoft.com/office/drawing/2014/main" id="{7853AC70-5911-401A-A5D3-2A3F54E6F2FF}"/>
              </a:ext>
            </a:extLst>
          </p:cNvPr>
          <p:cNvSpPr>
            <a:spLocks noGrp="1"/>
          </p:cNvSpPr>
          <p:nvPr>
            <p:ph sz="half" idx="1"/>
          </p:nvPr>
        </p:nvSpPr>
        <p:spPr>
          <a:xfrm>
            <a:off x="2658140" y="1987399"/>
            <a:ext cx="9152860" cy="1367170"/>
          </a:xfrm>
        </p:spPr>
        <p:txBody>
          <a:bodyPr anchor="ctr"/>
          <a:lstStyle/>
          <a:p>
            <a:pPr marL="0" indent="0">
              <a:buNone/>
            </a:pPr>
            <a:r>
              <a:rPr lang="en-US" dirty="0"/>
              <a:t>Demo turns into product </a:t>
            </a:r>
            <a:r>
              <a:rPr lang="en-US" b="1" dirty="0"/>
              <a:t>and</a:t>
            </a:r>
            <a:r>
              <a:rPr lang="en-US" dirty="0"/>
              <a:t> improvement demo</a:t>
            </a:r>
          </a:p>
        </p:txBody>
      </p:sp>
      <p:sp>
        <p:nvSpPr>
          <p:cNvPr id="10" name="Content Placeholder 9">
            <a:extLst>
              <a:ext uri="{FF2B5EF4-FFF2-40B4-BE49-F238E27FC236}">
                <a16:creationId xmlns:a16="http://schemas.microsoft.com/office/drawing/2014/main" id="{381BB8E8-15FC-4DBA-B2F1-774E4EAACD99}"/>
              </a:ext>
            </a:extLst>
          </p:cNvPr>
          <p:cNvSpPr>
            <a:spLocks noGrp="1"/>
          </p:cNvSpPr>
          <p:nvPr>
            <p:ph sz="half" idx="2"/>
          </p:nvPr>
        </p:nvSpPr>
        <p:spPr>
          <a:xfrm>
            <a:off x="2658140" y="3999244"/>
            <a:ext cx="9152860" cy="1281224"/>
          </a:xfrm>
        </p:spPr>
        <p:txBody>
          <a:bodyPr/>
          <a:lstStyle/>
          <a:p>
            <a:pPr marL="0" indent="0">
              <a:buNone/>
            </a:pPr>
            <a:r>
              <a:rPr lang="en-US" dirty="0">
                <a:solidFill>
                  <a:schemeClr val="accent1"/>
                </a:solidFill>
              </a:rPr>
              <a:t>AUDIENCE: </a:t>
            </a:r>
            <a:r>
              <a:rPr lang="en-US" dirty="0"/>
              <a:t>team + customers</a:t>
            </a:r>
            <a:endParaRPr lang="en-US" dirty="0">
              <a:solidFill>
                <a:schemeClr val="accent1"/>
              </a:solidFill>
            </a:endParaRPr>
          </a:p>
          <a:p>
            <a:pPr marL="0" indent="0">
              <a:buNone/>
            </a:pPr>
            <a:r>
              <a:rPr lang="en-US" dirty="0">
                <a:solidFill>
                  <a:schemeClr val="accent1"/>
                </a:solidFill>
              </a:rPr>
              <a:t>NEW CONCEPT: </a:t>
            </a:r>
            <a:r>
              <a:rPr lang="en-US" dirty="0"/>
              <a:t>experimentation versus improvement</a:t>
            </a:r>
          </a:p>
        </p:txBody>
      </p:sp>
      <p:pic>
        <p:nvPicPr>
          <p:cNvPr id="6" name="Picture 5">
            <a:extLst>
              <a:ext uri="{FF2B5EF4-FFF2-40B4-BE49-F238E27FC236}">
                <a16:creationId xmlns:a16="http://schemas.microsoft.com/office/drawing/2014/main" id="{E2CBF7E6-DA36-4AC8-B60D-A1957F891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448" y="2004235"/>
            <a:ext cx="1371600" cy="1371600"/>
          </a:xfrm>
          <a:prstGeom prst="rect">
            <a:avLst/>
          </a:prstGeom>
        </p:spPr>
      </p:pic>
    </p:spTree>
    <p:extLst>
      <p:ext uri="{BB962C8B-B14F-4D97-AF65-F5344CB8AC3E}">
        <p14:creationId xmlns:p14="http://schemas.microsoft.com/office/powerpoint/2010/main" val="105402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1041991"/>
            <a:ext cx="11049000" cy="928687"/>
          </a:xfrm>
        </p:spPr>
        <p:txBody>
          <a:bodyPr/>
          <a:lstStyle/>
          <a:p>
            <a:pPr algn="ctr"/>
            <a:r>
              <a:rPr lang="en-US" dirty="0">
                <a:solidFill>
                  <a:schemeClr val="bg1"/>
                </a:solidFill>
              </a:rPr>
              <a:t>OK, so for the real change….</a:t>
            </a:r>
          </a:p>
        </p:txBody>
      </p:sp>
      <p:sp>
        <p:nvSpPr>
          <p:cNvPr id="6" name="Content Placeholder 5">
            <a:extLst>
              <a:ext uri="{FF2B5EF4-FFF2-40B4-BE49-F238E27FC236}">
                <a16:creationId xmlns:a16="http://schemas.microsoft.com/office/drawing/2014/main" id="{E6DB5412-9DB2-42FB-8F36-FA3B9ABDA0F8}"/>
              </a:ext>
            </a:extLst>
          </p:cNvPr>
          <p:cNvSpPr>
            <a:spLocks noGrp="1"/>
          </p:cNvSpPr>
          <p:nvPr>
            <p:ph type="body" idx="4294967295"/>
          </p:nvPr>
        </p:nvSpPr>
        <p:spPr>
          <a:xfrm>
            <a:off x="381000" y="2137145"/>
            <a:ext cx="11430000" cy="2934586"/>
          </a:xfrm>
        </p:spPr>
        <p:txBody>
          <a:bodyPr anchor="ctr">
            <a:normAutofit/>
          </a:bodyPr>
          <a:lstStyle/>
          <a:p>
            <a:pPr marL="0" indent="0" algn="ctr">
              <a:buNone/>
            </a:pPr>
            <a:r>
              <a:rPr lang="en-US" b="1" dirty="0">
                <a:solidFill>
                  <a:schemeClr val="bg1"/>
                </a:solidFill>
              </a:rPr>
              <a:t>There were two new concepts:</a:t>
            </a:r>
          </a:p>
          <a:p>
            <a:pPr marL="0" indent="0" algn="ctr">
              <a:buNone/>
            </a:pPr>
            <a:endParaRPr lang="en-US" dirty="0">
              <a:solidFill>
                <a:schemeClr val="bg1"/>
              </a:solidFill>
            </a:endParaRPr>
          </a:p>
          <a:p>
            <a:pPr algn="ctr">
              <a:buClr>
                <a:schemeClr val="bg1"/>
              </a:buClr>
            </a:pPr>
            <a:r>
              <a:rPr lang="en-US" dirty="0">
                <a:solidFill>
                  <a:schemeClr val="bg1"/>
                </a:solidFill>
              </a:rPr>
              <a:t>Experiment versus improvement</a:t>
            </a:r>
          </a:p>
          <a:p>
            <a:pPr algn="ctr">
              <a:buClr>
                <a:schemeClr val="bg1"/>
              </a:buClr>
            </a:pPr>
            <a:r>
              <a:rPr lang="en-US" dirty="0">
                <a:solidFill>
                  <a:schemeClr val="bg1"/>
                </a:solidFill>
              </a:rPr>
              <a:t>Stances to how leadership and teams show up</a:t>
            </a:r>
          </a:p>
        </p:txBody>
      </p:sp>
    </p:spTree>
    <p:extLst>
      <p:ext uri="{BB962C8B-B14F-4D97-AF65-F5344CB8AC3E}">
        <p14:creationId xmlns:p14="http://schemas.microsoft.com/office/powerpoint/2010/main" val="178796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1689-871C-4ADE-AAD1-EA1ED13EEE12}"/>
              </a:ext>
            </a:extLst>
          </p:cNvPr>
          <p:cNvSpPr>
            <a:spLocks noGrp="1"/>
          </p:cNvSpPr>
          <p:nvPr>
            <p:ph type="title"/>
          </p:nvPr>
        </p:nvSpPr>
        <p:spPr/>
        <p:txBody>
          <a:bodyPr>
            <a:normAutofit fontScale="90000"/>
          </a:bodyPr>
          <a:lstStyle/>
          <a:p>
            <a:r>
              <a:rPr lang="en-US" b="1" dirty="0"/>
              <a:t>New Concept #1: </a:t>
            </a:r>
            <a:r>
              <a:rPr lang="en-US" dirty="0"/>
              <a:t>Experimenting vs Improving</a:t>
            </a:r>
          </a:p>
        </p:txBody>
      </p:sp>
      <p:pic>
        <p:nvPicPr>
          <p:cNvPr id="5" name="Content Placeholder 4">
            <a:extLst>
              <a:ext uri="{FF2B5EF4-FFF2-40B4-BE49-F238E27FC236}">
                <a16:creationId xmlns:a16="http://schemas.microsoft.com/office/drawing/2014/main" id="{CDC18330-7FFE-4A49-9ADB-ABAE6F00A58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85557" y="2141310"/>
            <a:ext cx="4191585" cy="3258005"/>
          </a:xfrm>
          <a:prstGeom prst="rect">
            <a:avLst/>
          </a:prstGeom>
        </p:spPr>
      </p:pic>
      <p:pic>
        <p:nvPicPr>
          <p:cNvPr id="6" name="Content Placeholder 5">
            <a:extLst>
              <a:ext uri="{FF2B5EF4-FFF2-40B4-BE49-F238E27FC236}">
                <a16:creationId xmlns:a16="http://schemas.microsoft.com/office/drawing/2014/main" id="{61A617C3-B770-4A96-9D94-3554300280F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557639" y="2141310"/>
            <a:ext cx="4507820" cy="3573690"/>
          </a:xfrm>
          <a:prstGeom prst="rect">
            <a:avLst/>
          </a:prstGeom>
        </p:spPr>
      </p:pic>
    </p:spTree>
    <p:extLst>
      <p:ext uri="{BB962C8B-B14F-4D97-AF65-F5344CB8AC3E}">
        <p14:creationId xmlns:p14="http://schemas.microsoft.com/office/powerpoint/2010/main" val="2285333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1689-871C-4ADE-AAD1-EA1ED13EEE12}"/>
              </a:ext>
            </a:extLst>
          </p:cNvPr>
          <p:cNvSpPr>
            <a:spLocks noGrp="1"/>
          </p:cNvSpPr>
          <p:nvPr>
            <p:ph type="title"/>
          </p:nvPr>
        </p:nvSpPr>
        <p:spPr/>
        <p:txBody>
          <a:bodyPr>
            <a:normAutofit/>
          </a:bodyPr>
          <a:lstStyle/>
          <a:p>
            <a:r>
              <a:rPr lang="en-US" b="1" dirty="0"/>
              <a:t>New Concept #2: </a:t>
            </a:r>
            <a:r>
              <a:rPr lang="en-US" dirty="0"/>
              <a:t>Shifting Stance</a:t>
            </a:r>
          </a:p>
        </p:txBody>
      </p:sp>
      <p:pic>
        <p:nvPicPr>
          <p:cNvPr id="8" name="Content Placeholder 7">
            <a:extLst>
              <a:ext uri="{FF2B5EF4-FFF2-40B4-BE49-F238E27FC236}">
                <a16:creationId xmlns:a16="http://schemas.microsoft.com/office/drawing/2014/main" id="{5505639A-F11B-48EA-AEDF-C1CFC23B006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613496" y="1825625"/>
            <a:ext cx="4965008" cy="3889375"/>
          </a:xfrm>
          <a:prstGeom prst="rect">
            <a:avLst/>
          </a:prstGeom>
        </p:spPr>
      </p:pic>
    </p:spTree>
    <p:extLst>
      <p:ext uri="{BB962C8B-B14F-4D97-AF65-F5344CB8AC3E}">
        <p14:creationId xmlns:p14="http://schemas.microsoft.com/office/powerpoint/2010/main" val="1699103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993498-6B76-4079-AA79-BA0CAEA93ECD}"/>
              </a:ext>
            </a:extLst>
          </p:cNvPr>
          <p:cNvSpPr>
            <a:spLocks noGrp="1"/>
          </p:cNvSpPr>
          <p:nvPr>
            <p:ph type="title"/>
          </p:nvPr>
        </p:nvSpPr>
        <p:spPr/>
        <p:txBody>
          <a:bodyPr/>
          <a:lstStyle/>
          <a:p>
            <a:pPr algn="ctr"/>
            <a:r>
              <a:rPr lang="en-US" dirty="0"/>
              <a:t>Leadership Stance</a:t>
            </a:r>
          </a:p>
        </p:txBody>
      </p:sp>
      <p:pic>
        <p:nvPicPr>
          <p:cNvPr id="6" name="Picture 5">
            <a:extLst>
              <a:ext uri="{FF2B5EF4-FFF2-40B4-BE49-F238E27FC236}">
                <a16:creationId xmlns:a16="http://schemas.microsoft.com/office/drawing/2014/main" id="{A86333D1-BEC1-4771-B9A3-FB9485FA1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4893" y="2347751"/>
            <a:ext cx="1919811" cy="2597391"/>
          </a:xfrm>
          <a:prstGeom prst="rect">
            <a:avLst/>
          </a:prstGeom>
        </p:spPr>
      </p:pic>
      <p:pic>
        <p:nvPicPr>
          <p:cNvPr id="7" name="Picture 6">
            <a:extLst>
              <a:ext uri="{FF2B5EF4-FFF2-40B4-BE49-F238E27FC236}">
                <a16:creationId xmlns:a16="http://schemas.microsoft.com/office/drawing/2014/main" id="{0F4E3C4F-0BBD-4808-8E43-D1A15AC0CF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9224" y="2404849"/>
            <a:ext cx="1861259" cy="2536963"/>
          </a:xfrm>
          <a:prstGeom prst="rect">
            <a:avLst/>
          </a:prstGeom>
        </p:spPr>
      </p:pic>
      <p:pic>
        <p:nvPicPr>
          <p:cNvPr id="8" name="Picture 7">
            <a:extLst>
              <a:ext uri="{FF2B5EF4-FFF2-40B4-BE49-F238E27FC236}">
                <a16:creationId xmlns:a16="http://schemas.microsoft.com/office/drawing/2014/main" id="{09ED3762-2EC8-43D6-8538-732B944517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0874" y="2315590"/>
            <a:ext cx="1917957" cy="2626222"/>
          </a:xfrm>
          <a:prstGeom prst="rect">
            <a:avLst/>
          </a:prstGeom>
        </p:spPr>
      </p:pic>
      <p:sp>
        <p:nvSpPr>
          <p:cNvPr id="9" name="&quot;Not Allowed&quot; Symbol 8">
            <a:extLst>
              <a:ext uri="{FF2B5EF4-FFF2-40B4-BE49-F238E27FC236}">
                <a16:creationId xmlns:a16="http://schemas.microsoft.com/office/drawing/2014/main" id="{2D58BA17-12A5-495F-978F-77D683A3ADD3}"/>
              </a:ext>
            </a:extLst>
          </p:cNvPr>
          <p:cNvSpPr/>
          <p:nvPr/>
        </p:nvSpPr>
        <p:spPr>
          <a:xfrm>
            <a:off x="1296184" y="2097003"/>
            <a:ext cx="3012277" cy="3045832"/>
          </a:xfrm>
          <a:prstGeom prst="noSmoking">
            <a:avLst>
              <a:gd name="adj" fmla="val 5435"/>
            </a:avLst>
          </a:prstGeom>
          <a:solidFill>
            <a:srgbClr val="C000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le: Hollow 10">
            <a:extLst>
              <a:ext uri="{FF2B5EF4-FFF2-40B4-BE49-F238E27FC236}">
                <a16:creationId xmlns:a16="http://schemas.microsoft.com/office/drawing/2014/main" id="{247878B5-980B-4FC9-85D8-47A226330F91}"/>
              </a:ext>
            </a:extLst>
          </p:cNvPr>
          <p:cNvSpPr/>
          <p:nvPr/>
        </p:nvSpPr>
        <p:spPr>
          <a:xfrm>
            <a:off x="7985118" y="2062715"/>
            <a:ext cx="3012277" cy="3139925"/>
          </a:xfrm>
          <a:prstGeom prst="donut">
            <a:avLst>
              <a:gd name="adj" fmla="val 499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quot;Not Allowed&quot; Symbol 11">
            <a:extLst>
              <a:ext uri="{FF2B5EF4-FFF2-40B4-BE49-F238E27FC236}">
                <a16:creationId xmlns:a16="http://schemas.microsoft.com/office/drawing/2014/main" id="{936B5A8A-B0A1-49A4-8F88-2B04AF40E792}"/>
              </a:ext>
            </a:extLst>
          </p:cNvPr>
          <p:cNvSpPr/>
          <p:nvPr/>
        </p:nvSpPr>
        <p:spPr>
          <a:xfrm>
            <a:off x="4630879" y="2097003"/>
            <a:ext cx="3012277" cy="3045832"/>
          </a:xfrm>
          <a:prstGeom prst="noSmoking">
            <a:avLst>
              <a:gd name="adj" fmla="val 5435"/>
            </a:avLst>
          </a:prstGeom>
          <a:solidFill>
            <a:srgbClr val="C000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0970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993498-6B76-4079-AA79-BA0CAEA93ECD}"/>
              </a:ext>
            </a:extLst>
          </p:cNvPr>
          <p:cNvSpPr>
            <a:spLocks noGrp="1"/>
          </p:cNvSpPr>
          <p:nvPr>
            <p:ph type="title"/>
          </p:nvPr>
        </p:nvSpPr>
        <p:spPr/>
        <p:txBody>
          <a:bodyPr/>
          <a:lstStyle/>
          <a:p>
            <a:pPr algn="ctr"/>
            <a:r>
              <a:rPr lang="en-US" dirty="0"/>
              <a:t>Team Stance</a:t>
            </a:r>
          </a:p>
        </p:txBody>
      </p:sp>
      <p:pic>
        <p:nvPicPr>
          <p:cNvPr id="10" name="Picture 9">
            <a:extLst>
              <a:ext uri="{FF2B5EF4-FFF2-40B4-BE49-F238E27FC236}">
                <a16:creationId xmlns:a16="http://schemas.microsoft.com/office/drawing/2014/main" id="{8AA82C55-77D8-4D14-886A-A5315F812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479" y="1678499"/>
            <a:ext cx="2248214" cy="4201111"/>
          </a:xfrm>
          <a:prstGeom prst="rect">
            <a:avLst/>
          </a:prstGeom>
        </p:spPr>
      </p:pic>
      <p:pic>
        <p:nvPicPr>
          <p:cNvPr id="13" name="Picture 12">
            <a:extLst>
              <a:ext uri="{FF2B5EF4-FFF2-40B4-BE49-F238E27FC236}">
                <a16:creationId xmlns:a16="http://schemas.microsoft.com/office/drawing/2014/main" id="{C82579FF-C119-4193-9888-565A97D2F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6462" y="1678499"/>
            <a:ext cx="2286319" cy="4201111"/>
          </a:xfrm>
          <a:prstGeom prst="rect">
            <a:avLst/>
          </a:prstGeom>
        </p:spPr>
      </p:pic>
      <p:pic>
        <p:nvPicPr>
          <p:cNvPr id="14" name="Picture 13">
            <a:extLst>
              <a:ext uri="{FF2B5EF4-FFF2-40B4-BE49-F238E27FC236}">
                <a16:creationId xmlns:a16="http://schemas.microsoft.com/office/drawing/2014/main" id="{E66875D6-A94D-4741-83AA-7CE7FEA613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882" y="1702314"/>
            <a:ext cx="2267266" cy="4153480"/>
          </a:xfrm>
          <a:prstGeom prst="rect">
            <a:avLst/>
          </a:prstGeom>
        </p:spPr>
      </p:pic>
      <p:pic>
        <p:nvPicPr>
          <p:cNvPr id="15" name="Picture 14">
            <a:extLst>
              <a:ext uri="{FF2B5EF4-FFF2-40B4-BE49-F238E27FC236}">
                <a16:creationId xmlns:a16="http://schemas.microsoft.com/office/drawing/2014/main" id="{11AE8DD0-4430-4C36-AD7D-95575E6DE9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6901" y="1688025"/>
            <a:ext cx="2067213" cy="4182059"/>
          </a:xfrm>
          <a:prstGeom prst="rect">
            <a:avLst/>
          </a:prstGeom>
        </p:spPr>
      </p:pic>
      <p:pic>
        <p:nvPicPr>
          <p:cNvPr id="16" name="Picture 15">
            <a:extLst>
              <a:ext uri="{FF2B5EF4-FFF2-40B4-BE49-F238E27FC236}">
                <a16:creationId xmlns:a16="http://schemas.microsoft.com/office/drawing/2014/main" id="{D4DE660E-B85C-4BA5-818D-7D913DC660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4550" y="1797578"/>
            <a:ext cx="2200582" cy="3962953"/>
          </a:xfrm>
          <a:prstGeom prst="rect">
            <a:avLst/>
          </a:prstGeom>
        </p:spPr>
      </p:pic>
      <p:sp>
        <p:nvSpPr>
          <p:cNvPr id="20" name="Circle: Hollow 19">
            <a:extLst>
              <a:ext uri="{FF2B5EF4-FFF2-40B4-BE49-F238E27FC236}">
                <a16:creationId xmlns:a16="http://schemas.microsoft.com/office/drawing/2014/main" id="{5D55E8F5-C260-42D8-9D00-21E2621B0C5B}"/>
              </a:ext>
            </a:extLst>
          </p:cNvPr>
          <p:cNvSpPr/>
          <p:nvPr/>
        </p:nvSpPr>
        <p:spPr>
          <a:xfrm>
            <a:off x="5310441" y="1521129"/>
            <a:ext cx="1828800" cy="1828800"/>
          </a:xfrm>
          <a:prstGeom prst="donut">
            <a:avLst>
              <a:gd name="adj" fmla="val 499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ircle: Hollow 20">
            <a:extLst>
              <a:ext uri="{FF2B5EF4-FFF2-40B4-BE49-F238E27FC236}">
                <a16:creationId xmlns:a16="http://schemas.microsoft.com/office/drawing/2014/main" id="{7C41D2B7-DB4D-4CB2-ADD5-EFA7645B9E2D}"/>
              </a:ext>
            </a:extLst>
          </p:cNvPr>
          <p:cNvSpPr/>
          <p:nvPr/>
        </p:nvSpPr>
        <p:spPr>
          <a:xfrm>
            <a:off x="7559367" y="1521129"/>
            <a:ext cx="1828800" cy="1828800"/>
          </a:xfrm>
          <a:prstGeom prst="donut">
            <a:avLst>
              <a:gd name="adj" fmla="val 499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ircle: Hollow 21">
            <a:extLst>
              <a:ext uri="{FF2B5EF4-FFF2-40B4-BE49-F238E27FC236}">
                <a16:creationId xmlns:a16="http://schemas.microsoft.com/office/drawing/2014/main" id="{CB1D1264-0642-41C6-B9F5-D6D0062526C6}"/>
              </a:ext>
            </a:extLst>
          </p:cNvPr>
          <p:cNvSpPr/>
          <p:nvPr/>
        </p:nvSpPr>
        <p:spPr>
          <a:xfrm>
            <a:off x="9835115" y="1521129"/>
            <a:ext cx="1828800" cy="1828800"/>
          </a:xfrm>
          <a:prstGeom prst="donut">
            <a:avLst>
              <a:gd name="adj" fmla="val 499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Multiplication Sign 22">
            <a:extLst>
              <a:ext uri="{FF2B5EF4-FFF2-40B4-BE49-F238E27FC236}">
                <a16:creationId xmlns:a16="http://schemas.microsoft.com/office/drawing/2014/main" id="{A6C44EE2-BD67-4EA2-93C1-DADC33F0393A}"/>
              </a:ext>
            </a:extLst>
          </p:cNvPr>
          <p:cNvSpPr/>
          <p:nvPr/>
        </p:nvSpPr>
        <p:spPr>
          <a:xfrm>
            <a:off x="-121867" y="899797"/>
            <a:ext cx="3481621" cy="3571875"/>
          </a:xfrm>
          <a:prstGeom prst="mathMultiply">
            <a:avLst>
              <a:gd name="adj1" fmla="val 491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ltiplication Sign 23">
            <a:extLst>
              <a:ext uri="{FF2B5EF4-FFF2-40B4-BE49-F238E27FC236}">
                <a16:creationId xmlns:a16="http://schemas.microsoft.com/office/drawing/2014/main" id="{7E11AB2D-D1B5-410B-B4CB-15033D01D35E}"/>
              </a:ext>
            </a:extLst>
          </p:cNvPr>
          <p:cNvSpPr/>
          <p:nvPr/>
        </p:nvSpPr>
        <p:spPr>
          <a:xfrm>
            <a:off x="2302253" y="899797"/>
            <a:ext cx="3481621" cy="3571875"/>
          </a:xfrm>
          <a:prstGeom prst="mathMultiply">
            <a:avLst>
              <a:gd name="adj1" fmla="val 491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76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B97C0-DBB5-4CDB-95FA-14DB7388F73C}"/>
              </a:ext>
            </a:extLst>
          </p:cNvPr>
          <p:cNvSpPr>
            <a:spLocks noGrp="1"/>
          </p:cNvSpPr>
          <p:nvPr>
            <p:ph type="title"/>
          </p:nvPr>
        </p:nvSpPr>
        <p:spPr/>
        <p:txBody>
          <a:bodyPr/>
          <a:lstStyle/>
          <a:p>
            <a:r>
              <a:rPr lang="en-US" dirty="0"/>
              <a:t>Leading Ownership – Skills Required</a:t>
            </a:r>
          </a:p>
        </p:txBody>
      </p:sp>
      <p:sp>
        <p:nvSpPr>
          <p:cNvPr id="4" name="Content Placeholder 3">
            <a:extLst>
              <a:ext uri="{FF2B5EF4-FFF2-40B4-BE49-F238E27FC236}">
                <a16:creationId xmlns:a16="http://schemas.microsoft.com/office/drawing/2014/main" id="{22DFA612-861B-41FF-9D83-A85CB401E07F}"/>
              </a:ext>
            </a:extLst>
          </p:cNvPr>
          <p:cNvSpPr>
            <a:spLocks noGrp="1"/>
          </p:cNvSpPr>
          <p:nvPr>
            <p:ph idx="1"/>
          </p:nvPr>
        </p:nvSpPr>
        <p:spPr/>
        <p:txBody>
          <a:bodyPr>
            <a:normAutofit lnSpcReduction="10000"/>
          </a:bodyPr>
          <a:lstStyle/>
          <a:p>
            <a:pPr marL="0" indent="0">
              <a:buNone/>
            </a:pPr>
            <a:r>
              <a:rPr lang="en-US" dirty="0"/>
              <a:t>It just takes practice and intentional awareness … let’s start now!</a:t>
            </a:r>
          </a:p>
          <a:p>
            <a:pPr marL="0" indent="0">
              <a:buNone/>
            </a:pPr>
            <a:endParaRPr lang="en-US" dirty="0"/>
          </a:p>
          <a:p>
            <a:pPr marL="514350" indent="-514350">
              <a:buFont typeface="+mj-lt"/>
              <a:buAutoNum type="arabicPeriod"/>
            </a:pPr>
            <a:r>
              <a:rPr lang="en-US" dirty="0"/>
              <a:t>Find the Stance Handout</a:t>
            </a:r>
          </a:p>
          <a:p>
            <a:pPr marL="514350" indent="-514350">
              <a:buFont typeface="+mj-lt"/>
              <a:buAutoNum type="arabicPeriod"/>
            </a:pPr>
            <a:r>
              <a:rPr lang="en-US" dirty="0"/>
              <a:t>Find a partner and choose roles</a:t>
            </a:r>
          </a:p>
          <a:p>
            <a:pPr marL="514350" indent="-514350">
              <a:buFont typeface="+mj-lt"/>
              <a:buAutoNum type="arabicPeriod"/>
            </a:pPr>
            <a:r>
              <a:rPr lang="en-US" dirty="0"/>
              <a:t>Read the scenario</a:t>
            </a:r>
          </a:p>
          <a:p>
            <a:pPr marL="514350" indent="-514350">
              <a:buFont typeface="+mj-lt"/>
              <a:buAutoNum type="arabicPeriod"/>
            </a:pPr>
            <a:r>
              <a:rPr lang="en-US" dirty="0"/>
              <a:t>Roleplay your role (2 minutes)</a:t>
            </a:r>
          </a:p>
          <a:p>
            <a:pPr marL="514350" indent="-514350">
              <a:buFont typeface="+mj-lt"/>
              <a:buAutoNum type="arabicPeriod"/>
            </a:pPr>
            <a:r>
              <a:rPr lang="en-US" dirty="0"/>
              <a:t>Swap roles and roleplay (2 minutes)</a:t>
            </a:r>
          </a:p>
          <a:p>
            <a:pPr marL="0" indent="0">
              <a:buNone/>
            </a:pPr>
            <a:endParaRPr lang="en-US" dirty="0"/>
          </a:p>
        </p:txBody>
      </p:sp>
    </p:spTree>
    <p:extLst>
      <p:ext uri="{BB962C8B-B14F-4D97-AF65-F5344CB8AC3E}">
        <p14:creationId xmlns:p14="http://schemas.microsoft.com/office/powerpoint/2010/main" val="2773781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0B60-5B17-4807-92BD-491CBB1916DA}"/>
              </a:ext>
            </a:extLst>
          </p:cNvPr>
          <p:cNvSpPr>
            <a:spLocks noGrp="1"/>
          </p:cNvSpPr>
          <p:nvPr>
            <p:ph type="title"/>
          </p:nvPr>
        </p:nvSpPr>
        <p:spPr/>
        <p:txBody>
          <a:bodyPr/>
          <a:lstStyle/>
          <a:p>
            <a:r>
              <a:rPr lang="en-US" dirty="0"/>
              <a:t>Leading Ownership – Debriefing</a:t>
            </a:r>
          </a:p>
        </p:txBody>
      </p:sp>
      <p:sp>
        <p:nvSpPr>
          <p:cNvPr id="5" name="Text Placeholder 4">
            <a:extLst>
              <a:ext uri="{FF2B5EF4-FFF2-40B4-BE49-F238E27FC236}">
                <a16:creationId xmlns:a16="http://schemas.microsoft.com/office/drawing/2014/main" id="{CEF3059A-D711-4245-A3B9-2AD65A2C3A71}"/>
              </a:ext>
            </a:extLst>
          </p:cNvPr>
          <p:cNvSpPr>
            <a:spLocks noGrp="1"/>
          </p:cNvSpPr>
          <p:nvPr>
            <p:ph type="body" idx="1"/>
          </p:nvPr>
        </p:nvSpPr>
        <p:spPr/>
        <p:txBody>
          <a:bodyPr/>
          <a:lstStyle/>
          <a:p>
            <a:r>
              <a:rPr lang="en-US" dirty="0"/>
              <a:t>Leader roles, did you find yourself…</a:t>
            </a:r>
          </a:p>
        </p:txBody>
      </p:sp>
      <p:sp>
        <p:nvSpPr>
          <p:cNvPr id="6" name="Content Placeholder 5">
            <a:extLst>
              <a:ext uri="{FF2B5EF4-FFF2-40B4-BE49-F238E27FC236}">
                <a16:creationId xmlns:a16="http://schemas.microsoft.com/office/drawing/2014/main" id="{3AC3DADE-635A-4225-B949-5E7795119DF4}"/>
              </a:ext>
            </a:extLst>
          </p:cNvPr>
          <p:cNvSpPr>
            <a:spLocks noGrp="1"/>
          </p:cNvSpPr>
          <p:nvPr>
            <p:ph sz="half" idx="2"/>
          </p:nvPr>
        </p:nvSpPr>
        <p:spPr/>
        <p:txBody>
          <a:bodyPr/>
          <a:lstStyle/>
          <a:p>
            <a:r>
              <a:rPr lang="en-US" dirty="0"/>
              <a:t>Mistrusting the data?</a:t>
            </a:r>
          </a:p>
          <a:p>
            <a:r>
              <a:rPr lang="en-US" dirty="0"/>
              <a:t>Offering solutions?</a:t>
            </a:r>
          </a:p>
          <a:p>
            <a:r>
              <a:rPr lang="en-US" dirty="0"/>
              <a:t>Asking for a commitment?</a:t>
            </a:r>
          </a:p>
        </p:txBody>
      </p:sp>
      <p:sp>
        <p:nvSpPr>
          <p:cNvPr id="7" name="Text Placeholder 6">
            <a:extLst>
              <a:ext uri="{FF2B5EF4-FFF2-40B4-BE49-F238E27FC236}">
                <a16:creationId xmlns:a16="http://schemas.microsoft.com/office/drawing/2014/main" id="{081056F3-E378-4C54-944A-A57DEF173E5D}"/>
              </a:ext>
            </a:extLst>
          </p:cNvPr>
          <p:cNvSpPr>
            <a:spLocks noGrp="1"/>
          </p:cNvSpPr>
          <p:nvPr>
            <p:ph type="body" sz="quarter" idx="3"/>
          </p:nvPr>
        </p:nvSpPr>
        <p:spPr/>
        <p:txBody>
          <a:bodyPr/>
          <a:lstStyle/>
          <a:p>
            <a:r>
              <a:rPr lang="en-US" dirty="0"/>
              <a:t>Team roles, did you find yourself…</a:t>
            </a:r>
          </a:p>
        </p:txBody>
      </p:sp>
      <p:sp>
        <p:nvSpPr>
          <p:cNvPr id="8" name="Content Placeholder 7">
            <a:extLst>
              <a:ext uri="{FF2B5EF4-FFF2-40B4-BE49-F238E27FC236}">
                <a16:creationId xmlns:a16="http://schemas.microsoft.com/office/drawing/2014/main" id="{E42512C8-700F-4A25-B29D-059AC0ACE411}"/>
              </a:ext>
            </a:extLst>
          </p:cNvPr>
          <p:cNvSpPr>
            <a:spLocks noGrp="1"/>
          </p:cNvSpPr>
          <p:nvPr>
            <p:ph sz="quarter" idx="4"/>
          </p:nvPr>
        </p:nvSpPr>
        <p:spPr/>
        <p:txBody>
          <a:bodyPr/>
          <a:lstStyle/>
          <a:p>
            <a:r>
              <a:rPr lang="en-US" dirty="0"/>
              <a:t>Asking what to do?</a:t>
            </a:r>
          </a:p>
          <a:p>
            <a:r>
              <a:rPr lang="en-US" dirty="0"/>
              <a:t>Asking about priorities?</a:t>
            </a:r>
          </a:p>
          <a:p>
            <a:r>
              <a:rPr lang="en-US" dirty="0"/>
              <a:t>Convincing the leader?</a:t>
            </a:r>
          </a:p>
        </p:txBody>
      </p:sp>
      <p:sp>
        <p:nvSpPr>
          <p:cNvPr id="9" name="TextBox 8">
            <a:extLst>
              <a:ext uri="{FF2B5EF4-FFF2-40B4-BE49-F238E27FC236}">
                <a16:creationId xmlns:a16="http://schemas.microsoft.com/office/drawing/2014/main" id="{5057CBF7-D1AD-4D63-8CEB-F50AFE028517}"/>
              </a:ext>
            </a:extLst>
          </p:cNvPr>
          <p:cNvSpPr txBox="1"/>
          <p:nvPr/>
        </p:nvSpPr>
        <p:spPr>
          <a:xfrm>
            <a:off x="380999" y="5068669"/>
            <a:ext cx="11430000" cy="646331"/>
          </a:xfrm>
          <a:prstGeom prst="rect">
            <a:avLst/>
          </a:prstGeom>
          <a:noFill/>
        </p:spPr>
        <p:txBody>
          <a:bodyPr wrap="square" rtlCol="0">
            <a:spAutoFit/>
          </a:bodyPr>
          <a:lstStyle/>
          <a:p>
            <a:pPr algn="ctr"/>
            <a:r>
              <a:rPr lang="en-US" b="1" dirty="0">
                <a:solidFill>
                  <a:schemeClr val="tx2"/>
                </a:solidFill>
              </a:rPr>
              <a:t>Yeah. It’s hard. I do offer workshops. /innocent/</a:t>
            </a:r>
          </a:p>
          <a:p>
            <a:pPr algn="ctr"/>
            <a:endParaRPr lang="en-US" dirty="0"/>
          </a:p>
        </p:txBody>
      </p:sp>
    </p:spTree>
    <p:extLst>
      <p:ext uri="{BB962C8B-B14F-4D97-AF65-F5344CB8AC3E}">
        <p14:creationId xmlns:p14="http://schemas.microsoft.com/office/powerpoint/2010/main" val="375517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412AEE-2742-4634-9105-3768FFC9BE68}"/>
              </a:ext>
            </a:extLst>
          </p:cNvPr>
          <p:cNvPicPr>
            <a:picLocks noChangeAspect="1"/>
          </p:cNvPicPr>
          <p:nvPr/>
        </p:nvPicPr>
        <p:blipFill>
          <a:blip r:embed="rId3">
            <a:clrChange>
              <a:clrFrom>
                <a:srgbClr val="D8A07B"/>
              </a:clrFrom>
              <a:clrTo>
                <a:srgbClr val="D8A07B">
                  <a:alpha val="0"/>
                </a:srgbClr>
              </a:clrTo>
            </a:clrChange>
            <a:alphaModFix amt="35000"/>
            <a:extLst>
              <a:ext uri="{28A0092B-C50C-407E-A947-70E740481C1C}">
                <a14:useLocalDpi xmlns:a14="http://schemas.microsoft.com/office/drawing/2010/main" val="0"/>
              </a:ext>
            </a:extLst>
          </a:blip>
          <a:stretch>
            <a:fillRect/>
          </a:stretch>
        </p:blipFill>
        <p:spPr>
          <a:xfrm>
            <a:off x="1852171" y="755461"/>
            <a:ext cx="8151458" cy="5270773"/>
          </a:xfrm>
          <a:prstGeom prst="rect">
            <a:avLst/>
          </a:prstGeom>
          <a:ln w="228600" cap="sq" cmpd="thickThin">
            <a:solidFill>
              <a:srgbClr val="000000"/>
            </a:solidFill>
            <a:prstDash val="solid"/>
            <a:miter lim="800000"/>
          </a:ln>
          <a:effectLst>
            <a:innerShdw blurRad="76200">
              <a:srgbClr val="000000"/>
            </a:innerShdw>
          </a:effectLst>
        </p:spPr>
      </p:pic>
      <p:sp>
        <p:nvSpPr>
          <p:cNvPr id="7" name="TextBox 6">
            <a:extLst>
              <a:ext uri="{FF2B5EF4-FFF2-40B4-BE49-F238E27FC236}">
                <a16:creationId xmlns:a16="http://schemas.microsoft.com/office/drawing/2014/main" id="{8721AB24-5F6A-4CEE-90CC-DA6FDE53E4C2}"/>
              </a:ext>
            </a:extLst>
          </p:cNvPr>
          <p:cNvSpPr txBox="1"/>
          <p:nvPr/>
        </p:nvSpPr>
        <p:spPr>
          <a:xfrm>
            <a:off x="0" y="1935940"/>
            <a:ext cx="12192000" cy="646331"/>
          </a:xfrm>
          <a:prstGeom prst="rect">
            <a:avLst/>
          </a:prstGeom>
          <a:noFill/>
        </p:spPr>
        <p:txBody>
          <a:bodyPr wrap="square" rtlCol="0">
            <a:spAutoFit/>
          </a:bodyPr>
          <a:lstStyle/>
          <a:p>
            <a:pPr algn="ctr"/>
            <a:r>
              <a:rPr lang="en-US" sz="3600" dirty="0">
                <a:solidFill>
                  <a:schemeClr val="bg1"/>
                </a:solidFill>
              </a:rPr>
              <a:t>Create your chain reaction…</a:t>
            </a:r>
          </a:p>
        </p:txBody>
      </p:sp>
    </p:spTree>
    <p:extLst>
      <p:ext uri="{BB962C8B-B14F-4D97-AF65-F5344CB8AC3E}">
        <p14:creationId xmlns:p14="http://schemas.microsoft.com/office/powerpoint/2010/main" val="3612515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79485-28DB-4464-8A80-9B7ABCF1BA0F}"/>
              </a:ext>
            </a:extLst>
          </p:cNvPr>
          <p:cNvSpPr>
            <a:spLocks noGrp="1"/>
          </p:cNvSpPr>
          <p:nvPr>
            <p:ph type="title"/>
          </p:nvPr>
        </p:nvSpPr>
        <p:spPr/>
        <p:txBody>
          <a:bodyPr/>
          <a:lstStyle/>
          <a:p>
            <a:r>
              <a:rPr lang="en-US" dirty="0"/>
              <a:t>The Impossible Situation</a:t>
            </a:r>
          </a:p>
        </p:txBody>
      </p:sp>
      <p:sp>
        <p:nvSpPr>
          <p:cNvPr id="4" name="Content Placeholder 3">
            <a:extLst>
              <a:ext uri="{FF2B5EF4-FFF2-40B4-BE49-F238E27FC236}">
                <a16:creationId xmlns:a16="http://schemas.microsoft.com/office/drawing/2014/main" id="{419DA55B-DB07-47DB-9A8C-3F75685F9AF7}"/>
              </a:ext>
            </a:extLst>
          </p:cNvPr>
          <p:cNvSpPr>
            <a:spLocks noGrp="1"/>
          </p:cNvSpPr>
          <p:nvPr>
            <p:ph sz="half" idx="2"/>
          </p:nvPr>
        </p:nvSpPr>
        <p:spPr/>
        <p:txBody>
          <a:bodyPr>
            <a:normAutofit fontScale="85000" lnSpcReduction="20000"/>
          </a:bodyPr>
          <a:lstStyle/>
          <a:p>
            <a:pPr marL="0" indent="0">
              <a:buNone/>
            </a:pPr>
            <a:r>
              <a:rPr lang="en-US" dirty="0"/>
              <a:t>Results: There is not a consistent problem.</a:t>
            </a:r>
          </a:p>
          <a:p>
            <a:pPr marL="0" indent="0">
              <a:buNone/>
            </a:pPr>
            <a:r>
              <a:rPr lang="en-US" b="1" dirty="0"/>
              <a:t>YET…</a:t>
            </a:r>
          </a:p>
          <a:p>
            <a:r>
              <a:rPr lang="en-US" dirty="0"/>
              <a:t>Leadership’s job is to set a consistent direction.</a:t>
            </a:r>
          </a:p>
          <a:p>
            <a:r>
              <a:rPr lang="en-US" dirty="0"/>
              <a:t>Others’ jobs are to figure out how to go that direction.</a:t>
            </a:r>
          </a:p>
          <a:p>
            <a:pPr marL="0" indent="0">
              <a:buNone/>
            </a:pPr>
            <a:r>
              <a:rPr lang="en-US" b="1" dirty="0"/>
              <a:t>That won’t work for technical debt.</a:t>
            </a:r>
            <a:endParaRPr lang="en-US" dirty="0"/>
          </a:p>
          <a:p>
            <a:pPr marL="0" indent="0">
              <a:buNone/>
            </a:pPr>
            <a:r>
              <a:rPr lang="en-US" dirty="0"/>
              <a:t>Now what?</a:t>
            </a:r>
          </a:p>
          <a:p>
            <a:endParaRPr lang="en-US" dirty="0"/>
          </a:p>
        </p:txBody>
      </p:sp>
      <p:pic>
        <p:nvPicPr>
          <p:cNvPr id="7" name="Content Placeholder 6">
            <a:extLst>
              <a:ext uri="{FF2B5EF4-FFF2-40B4-BE49-F238E27FC236}">
                <a16:creationId xmlns:a16="http://schemas.microsoft.com/office/drawing/2014/main" id="{45D42E44-CAFD-4D15-9BD8-4E76DF3CADA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58341" y="1825625"/>
            <a:ext cx="4446018" cy="3889375"/>
          </a:xfrm>
          <a:prstGeom prst="rect">
            <a:avLst/>
          </a:prstGeom>
        </p:spPr>
      </p:pic>
    </p:spTree>
    <p:extLst>
      <p:ext uri="{BB962C8B-B14F-4D97-AF65-F5344CB8AC3E}">
        <p14:creationId xmlns:p14="http://schemas.microsoft.com/office/powerpoint/2010/main" val="595390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323570"/>
            <a:ext cx="11049000" cy="928687"/>
          </a:xfrm>
        </p:spPr>
        <p:txBody>
          <a:bodyPr/>
          <a:lstStyle/>
          <a:p>
            <a:pPr algn="ctr"/>
            <a:r>
              <a:rPr lang="en-US" dirty="0">
                <a:solidFill>
                  <a:schemeClr val="bg1"/>
                </a:solidFill>
              </a:rPr>
              <a:t>Change how you participate…</a:t>
            </a:r>
          </a:p>
        </p:txBody>
      </p:sp>
      <p:sp>
        <p:nvSpPr>
          <p:cNvPr id="6" name="Content Placeholder 5">
            <a:extLst>
              <a:ext uri="{FF2B5EF4-FFF2-40B4-BE49-F238E27FC236}">
                <a16:creationId xmlns:a16="http://schemas.microsoft.com/office/drawing/2014/main" id="{E6DB5412-9DB2-42FB-8F36-FA3B9ABDA0F8}"/>
              </a:ext>
            </a:extLst>
          </p:cNvPr>
          <p:cNvSpPr>
            <a:spLocks noGrp="1"/>
          </p:cNvSpPr>
          <p:nvPr>
            <p:ph type="body" idx="4294967295"/>
          </p:nvPr>
        </p:nvSpPr>
        <p:spPr>
          <a:xfrm>
            <a:off x="448235" y="1069042"/>
            <a:ext cx="10914529" cy="1125537"/>
          </a:xfrm>
        </p:spPr>
        <p:txBody>
          <a:bodyPr anchor="ctr">
            <a:normAutofit/>
          </a:bodyPr>
          <a:lstStyle/>
          <a:p>
            <a:pPr marL="0" indent="0" algn="ctr">
              <a:buClr>
                <a:schemeClr val="bg1"/>
              </a:buClr>
              <a:buNone/>
            </a:pPr>
            <a:r>
              <a:rPr lang="en-US" b="1" dirty="0">
                <a:solidFill>
                  <a:schemeClr val="bg1"/>
                </a:solidFill>
              </a:rPr>
              <a:t>PO, Team </a:t>
            </a:r>
            <a:r>
              <a:rPr lang="en-US" b="1" dirty="0" err="1">
                <a:solidFill>
                  <a:schemeClr val="bg1"/>
                </a:solidFill>
              </a:rPr>
              <a:t>Mgr</a:t>
            </a:r>
            <a:r>
              <a:rPr lang="en-US" b="1" dirty="0">
                <a:solidFill>
                  <a:schemeClr val="bg1"/>
                </a:solidFill>
              </a:rPr>
              <a:t>, IC, Exec</a:t>
            </a:r>
          </a:p>
        </p:txBody>
      </p:sp>
      <p:pic>
        <p:nvPicPr>
          <p:cNvPr id="4" name="Picture 3">
            <a:extLst>
              <a:ext uri="{FF2B5EF4-FFF2-40B4-BE49-F238E27FC236}">
                <a16:creationId xmlns:a16="http://schemas.microsoft.com/office/drawing/2014/main" id="{CAF85346-90FB-43E5-A6CF-8AF218BA4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8288" y="2682690"/>
            <a:ext cx="5292016" cy="352801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27173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1816506"/>
            <a:ext cx="11049000" cy="928687"/>
          </a:xfrm>
        </p:spPr>
        <p:txBody>
          <a:bodyPr/>
          <a:lstStyle/>
          <a:p>
            <a:pPr algn="ctr"/>
            <a:r>
              <a:rPr lang="en-US" dirty="0">
                <a:solidFill>
                  <a:schemeClr val="bg1"/>
                </a:solidFill>
              </a:rPr>
              <a:t>How to Start – Product Owner</a:t>
            </a:r>
          </a:p>
        </p:txBody>
      </p:sp>
      <p:sp>
        <p:nvSpPr>
          <p:cNvPr id="4" name="Content Placeholder 5">
            <a:extLst>
              <a:ext uri="{FF2B5EF4-FFF2-40B4-BE49-F238E27FC236}">
                <a16:creationId xmlns:a16="http://schemas.microsoft.com/office/drawing/2014/main" id="{8F37817E-A4AE-4183-A9A8-125D9EA82188}"/>
              </a:ext>
            </a:extLst>
          </p:cNvPr>
          <p:cNvSpPr txBox="1">
            <a:spLocks/>
          </p:cNvSpPr>
          <p:nvPr/>
        </p:nvSpPr>
        <p:spPr>
          <a:xfrm>
            <a:off x="381000" y="3173818"/>
            <a:ext cx="11430000" cy="2286000"/>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Clr>
                <a:schemeClr val="accent1"/>
              </a:buClr>
              <a:buFont typeface="Wingdings" panose="05000000000000000000" pitchFamily="2" charset="2"/>
              <a:buChar char="§"/>
              <a:defRPr sz="22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Wingdings" panose="05000000000000000000"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Clr>
                <a:schemeClr val="accent1"/>
              </a:buClr>
              <a:buFont typeface="Wingdings" panose="05000000000000000000"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Clr>
                <a:schemeClr val="accent1"/>
              </a:buClr>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Clr>
                <a:schemeClr val="accent1"/>
              </a:buClr>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bg1"/>
              </a:buClr>
              <a:buNone/>
            </a:pPr>
            <a:r>
              <a:rPr lang="en-US" dirty="0">
                <a:solidFill>
                  <a:schemeClr val="bg1"/>
                </a:solidFill>
              </a:rPr>
              <a:t>demand tech debt plan</a:t>
            </a:r>
          </a:p>
          <a:p>
            <a:pPr marL="0" indent="0" algn="ctr">
              <a:buClr>
                <a:schemeClr val="bg1"/>
              </a:buClr>
              <a:buNone/>
            </a:pPr>
            <a:r>
              <a:rPr lang="en-US" dirty="0">
                <a:solidFill>
                  <a:schemeClr val="bg1"/>
                </a:solidFill>
              </a:rPr>
              <a:t>don’t assume tech debt is unsolvable</a:t>
            </a:r>
          </a:p>
        </p:txBody>
      </p:sp>
    </p:spTree>
    <p:extLst>
      <p:ext uri="{BB962C8B-B14F-4D97-AF65-F5344CB8AC3E}">
        <p14:creationId xmlns:p14="http://schemas.microsoft.com/office/powerpoint/2010/main" val="3784326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1720813"/>
            <a:ext cx="11049000" cy="928687"/>
          </a:xfrm>
        </p:spPr>
        <p:txBody>
          <a:bodyPr/>
          <a:lstStyle/>
          <a:p>
            <a:pPr algn="ctr"/>
            <a:r>
              <a:rPr lang="en-US" dirty="0">
                <a:solidFill>
                  <a:schemeClr val="bg1"/>
                </a:solidFill>
              </a:rPr>
              <a:t>How to Start – Team Manager / Lead</a:t>
            </a:r>
          </a:p>
        </p:txBody>
      </p:sp>
      <p:sp>
        <p:nvSpPr>
          <p:cNvPr id="4" name="Content Placeholder 5">
            <a:extLst>
              <a:ext uri="{FF2B5EF4-FFF2-40B4-BE49-F238E27FC236}">
                <a16:creationId xmlns:a16="http://schemas.microsoft.com/office/drawing/2014/main" id="{8F37817E-A4AE-4183-A9A8-125D9EA82188}"/>
              </a:ext>
            </a:extLst>
          </p:cNvPr>
          <p:cNvSpPr txBox="1">
            <a:spLocks/>
          </p:cNvSpPr>
          <p:nvPr/>
        </p:nvSpPr>
        <p:spPr>
          <a:xfrm>
            <a:off x="381000" y="3078125"/>
            <a:ext cx="11430000" cy="2286000"/>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Clr>
                <a:schemeClr val="accent1"/>
              </a:buClr>
              <a:buFont typeface="Wingdings" panose="05000000000000000000" pitchFamily="2" charset="2"/>
              <a:buChar char="§"/>
              <a:defRPr sz="22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Wingdings" panose="05000000000000000000"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Clr>
                <a:schemeClr val="accent1"/>
              </a:buClr>
              <a:buFont typeface="Wingdings" panose="05000000000000000000"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Clr>
                <a:schemeClr val="accent1"/>
              </a:buClr>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Clr>
                <a:schemeClr val="accent1"/>
              </a:buClr>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bg1"/>
              </a:buClr>
              <a:buNone/>
            </a:pPr>
            <a:r>
              <a:rPr lang="en-US" dirty="0">
                <a:solidFill>
                  <a:schemeClr val="bg1"/>
                </a:solidFill>
              </a:rPr>
              <a:t>designate data champion </a:t>
            </a:r>
          </a:p>
          <a:p>
            <a:pPr marL="0" indent="0" algn="ctr">
              <a:buClr>
                <a:schemeClr val="bg1"/>
              </a:buClr>
              <a:buNone/>
            </a:pPr>
            <a:r>
              <a:rPr lang="en-US" dirty="0">
                <a:solidFill>
                  <a:schemeClr val="bg1"/>
                </a:solidFill>
              </a:rPr>
              <a:t>play exec role</a:t>
            </a:r>
          </a:p>
          <a:p>
            <a:pPr marL="0" indent="0" algn="ctr">
              <a:buClr>
                <a:schemeClr val="bg1"/>
              </a:buClr>
              <a:buNone/>
            </a:pPr>
            <a:r>
              <a:rPr lang="en-US" dirty="0">
                <a:solidFill>
                  <a:schemeClr val="bg1"/>
                </a:solidFill>
              </a:rPr>
              <a:t>request real exec to take over</a:t>
            </a:r>
          </a:p>
        </p:txBody>
      </p:sp>
    </p:spTree>
    <p:extLst>
      <p:ext uri="{BB962C8B-B14F-4D97-AF65-F5344CB8AC3E}">
        <p14:creationId xmlns:p14="http://schemas.microsoft.com/office/powerpoint/2010/main" val="3604684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1082860"/>
            <a:ext cx="11049000" cy="928687"/>
          </a:xfrm>
        </p:spPr>
        <p:txBody>
          <a:bodyPr>
            <a:normAutofit fontScale="90000"/>
          </a:bodyPr>
          <a:lstStyle/>
          <a:p>
            <a:pPr algn="ctr"/>
            <a:r>
              <a:rPr lang="en-US" dirty="0">
                <a:solidFill>
                  <a:schemeClr val="bg1"/>
                </a:solidFill>
              </a:rPr>
              <a:t>How to Start – Any Individual Contributor</a:t>
            </a:r>
          </a:p>
        </p:txBody>
      </p:sp>
      <p:sp>
        <p:nvSpPr>
          <p:cNvPr id="4" name="Content Placeholder 5">
            <a:extLst>
              <a:ext uri="{FF2B5EF4-FFF2-40B4-BE49-F238E27FC236}">
                <a16:creationId xmlns:a16="http://schemas.microsoft.com/office/drawing/2014/main" id="{8F37817E-A4AE-4183-A9A8-125D9EA82188}"/>
              </a:ext>
            </a:extLst>
          </p:cNvPr>
          <p:cNvSpPr txBox="1">
            <a:spLocks/>
          </p:cNvSpPr>
          <p:nvPr/>
        </p:nvSpPr>
        <p:spPr>
          <a:xfrm>
            <a:off x="381000" y="2440171"/>
            <a:ext cx="11430000" cy="318445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Clr>
                <a:schemeClr val="accent1"/>
              </a:buClr>
              <a:buFont typeface="Wingdings" panose="05000000000000000000" pitchFamily="2" charset="2"/>
              <a:buChar char="§"/>
              <a:defRPr sz="22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Wingdings" panose="05000000000000000000"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Clr>
                <a:schemeClr val="accent1"/>
              </a:buClr>
              <a:buFont typeface="Wingdings" panose="05000000000000000000"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Clr>
                <a:schemeClr val="accent1"/>
              </a:buClr>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Clr>
                <a:schemeClr val="accent1"/>
              </a:buClr>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bg1"/>
              </a:buClr>
              <a:buNone/>
            </a:pPr>
            <a:r>
              <a:rPr lang="en-US" dirty="0">
                <a:solidFill>
                  <a:schemeClr val="bg1"/>
                </a:solidFill>
              </a:rPr>
              <a:t>BE the tech debt data owner</a:t>
            </a:r>
          </a:p>
          <a:p>
            <a:pPr marL="0" indent="0" algn="ctr">
              <a:buClr>
                <a:schemeClr val="bg1"/>
              </a:buClr>
              <a:buNone/>
            </a:pPr>
            <a:r>
              <a:rPr lang="en-US" dirty="0">
                <a:solidFill>
                  <a:schemeClr val="bg1"/>
                </a:solidFill>
              </a:rPr>
              <a:t>present differently at demos</a:t>
            </a:r>
          </a:p>
          <a:p>
            <a:pPr marL="0" indent="0" algn="ctr">
              <a:buClr>
                <a:schemeClr val="bg1"/>
              </a:buClr>
              <a:buNone/>
            </a:pPr>
            <a:r>
              <a:rPr lang="en-US" dirty="0">
                <a:solidFill>
                  <a:schemeClr val="bg1"/>
                </a:solidFill>
              </a:rPr>
              <a:t>define the tech debt improvements / experiments</a:t>
            </a:r>
          </a:p>
          <a:p>
            <a:pPr marL="0" indent="0" algn="ctr">
              <a:buClr>
                <a:schemeClr val="bg1"/>
              </a:buClr>
              <a:buNone/>
            </a:pPr>
            <a:r>
              <a:rPr lang="en-US" dirty="0">
                <a:solidFill>
                  <a:schemeClr val="bg1"/>
                </a:solidFill>
              </a:rPr>
              <a:t>work with the PO to make consumable</a:t>
            </a:r>
          </a:p>
          <a:p>
            <a:pPr marL="0" indent="0" algn="ctr">
              <a:buClr>
                <a:schemeClr val="bg1"/>
              </a:buClr>
              <a:buNone/>
            </a:pPr>
            <a:r>
              <a:rPr lang="en-US" dirty="0">
                <a:solidFill>
                  <a:schemeClr val="bg1"/>
                </a:solidFill>
              </a:rPr>
              <a:t>start doing Disciplined Refactoring</a:t>
            </a:r>
          </a:p>
        </p:txBody>
      </p:sp>
    </p:spTree>
    <p:extLst>
      <p:ext uri="{BB962C8B-B14F-4D97-AF65-F5344CB8AC3E}">
        <p14:creationId xmlns:p14="http://schemas.microsoft.com/office/powerpoint/2010/main" val="739835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1082860"/>
            <a:ext cx="11049000" cy="928687"/>
          </a:xfrm>
        </p:spPr>
        <p:txBody>
          <a:bodyPr>
            <a:normAutofit/>
          </a:bodyPr>
          <a:lstStyle/>
          <a:p>
            <a:pPr algn="ctr"/>
            <a:r>
              <a:rPr lang="en-US" dirty="0">
                <a:solidFill>
                  <a:schemeClr val="bg1"/>
                </a:solidFill>
              </a:rPr>
              <a:t>How to Start – Exec</a:t>
            </a:r>
          </a:p>
        </p:txBody>
      </p:sp>
      <p:sp>
        <p:nvSpPr>
          <p:cNvPr id="4" name="Content Placeholder 5">
            <a:extLst>
              <a:ext uri="{FF2B5EF4-FFF2-40B4-BE49-F238E27FC236}">
                <a16:creationId xmlns:a16="http://schemas.microsoft.com/office/drawing/2014/main" id="{8F37817E-A4AE-4183-A9A8-125D9EA82188}"/>
              </a:ext>
            </a:extLst>
          </p:cNvPr>
          <p:cNvSpPr txBox="1">
            <a:spLocks/>
          </p:cNvSpPr>
          <p:nvPr/>
        </p:nvSpPr>
        <p:spPr>
          <a:xfrm>
            <a:off x="381000" y="2440171"/>
            <a:ext cx="11430000" cy="318445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Clr>
                <a:schemeClr val="accent1"/>
              </a:buClr>
              <a:buFont typeface="Wingdings" panose="05000000000000000000" pitchFamily="2" charset="2"/>
              <a:buChar char="§"/>
              <a:defRPr sz="22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Wingdings" panose="05000000000000000000"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Clr>
                <a:schemeClr val="accent1"/>
              </a:buClr>
              <a:buFont typeface="Wingdings" panose="05000000000000000000"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Clr>
                <a:schemeClr val="accent1"/>
              </a:buClr>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Clr>
                <a:schemeClr val="accent1"/>
              </a:buClr>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bg1"/>
              </a:buClr>
              <a:buNone/>
            </a:pPr>
            <a:r>
              <a:rPr lang="en-US" dirty="0">
                <a:solidFill>
                  <a:schemeClr val="bg1"/>
                </a:solidFill>
              </a:rPr>
              <a:t>educate accountability cycle vs ownership cycle</a:t>
            </a:r>
          </a:p>
          <a:p>
            <a:pPr marL="0" indent="0" algn="ctr">
              <a:buClr>
                <a:schemeClr val="bg1"/>
              </a:buClr>
              <a:buNone/>
            </a:pPr>
            <a:r>
              <a:rPr lang="en-US" dirty="0">
                <a:solidFill>
                  <a:schemeClr val="bg1"/>
                </a:solidFill>
              </a:rPr>
              <a:t>start the Leading Ownership step</a:t>
            </a:r>
            <a:br>
              <a:rPr lang="en-US" dirty="0">
                <a:solidFill>
                  <a:schemeClr val="bg1"/>
                </a:solidFill>
              </a:rPr>
            </a:br>
            <a:r>
              <a:rPr lang="en-US" dirty="0">
                <a:solidFill>
                  <a:schemeClr val="bg1"/>
                </a:solidFill>
              </a:rPr>
              <a:t>find accountability cycles and change them</a:t>
            </a:r>
          </a:p>
        </p:txBody>
      </p:sp>
    </p:spTree>
    <p:extLst>
      <p:ext uri="{BB962C8B-B14F-4D97-AF65-F5344CB8AC3E}">
        <p14:creationId xmlns:p14="http://schemas.microsoft.com/office/powerpoint/2010/main" val="9591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9571-BF80-414F-B920-AA50EB9C9924}"/>
              </a:ext>
            </a:extLst>
          </p:cNvPr>
          <p:cNvSpPr>
            <a:spLocks noGrp="1"/>
          </p:cNvSpPr>
          <p:nvPr>
            <p:ph type="title"/>
          </p:nvPr>
        </p:nvSpPr>
        <p:spPr/>
        <p:txBody>
          <a:bodyPr/>
          <a:lstStyle/>
          <a:p>
            <a:r>
              <a:rPr lang="en-US" dirty="0"/>
              <a:t>The Choice is Yours; the Reward is Simple</a:t>
            </a:r>
          </a:p>
        </p:txBody>
      </p:sp>
      <p:sp>
        <p:nvSpPr>
          <p:cNvPr id="3" name="Content Placeholder 2">
            <a:extLst>
              <a:ext uri="{FF2B5EF4-FFF2-40B4-BE49-F238E27FC236}">
                <a16:creationId xmlns:a16="http://schemas.microsoft.com/office/drawing/2014/main" id="{5E998B3F-8B68-4FE7-931C-B237DDCA614A}"/>
              </a:ext>
            </a:extLst>
          </p:cNvPr>
          <p:cNvSpPr>
            <a:spLocks noGrp="1"/>
          </p:cNvSpPr>
          <p:nvPr>
            <p:ph idx="1"/>
          </p:nvPr>
        </p:nvSpPr>
        <p:spPr/>
        <p:txBody>
          <a:bodyPr/>
          <a:lstStyle/>
          <a:p>
            <a:pPr marL="0" indent="0" algn="ctr">
              <a:buNone/>
            </a:pPr>
            <a:r>
              <a:rPr lang="en-US" dirty="0"/>
              <a:t>You get to start fixing technical debt …. </a:t>
            </a:r>
            <a:r>
              <a:rPr lang="en-US" i="1" dirty="0"/>
              <a:t>Tomorrow</a:t>
            </a:r>
            <a:r>
              <a:rPr lang="en-US" dirty="0"/>
              <a:t>.</a:t>
            </a:r>
          </a:p>
        </p:txBody>
      </p:sp>
      <p:pic>
        <p:nvPicPr>
          <p:cNvPr id="4" name="Picture 3">
            <a:extLst>
              <a:ext uri="{FF2B5EF4-FFF2-40B4-BE49-F238E27FC236}">
                <a16:creationId xmlns:a16="http://schemas.microsoft.com/office/drawing/2014/main" id="{50477F7F-9ECC-4686-84BA-406FF3E5F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7840" y="2184167"/>
            <a:ext cx="8341360" cy="3872774"/>
          </a:xfrm>
          <a:prstGeom prst="rect">
            <a:avLst/>
          </a:prstGeom>
        </p:spPr>
      </p:pic>
      <p:sp>
        <p:nvSpPr>
          <p:cNvPr id="5" name="Rectangle 4">
            <a:extLst>
              <a:ext uri="{FF2B5EF4-FFF2-40B4-BE49-F238E27FC236}">
                <a16:creationId xmlns:a16="http://schemas.microsoft.com/office/drawing/2014/main" id="{690572D4-1A19-4B8D-9F9C-504AA0067542}"/>
              </a:ext>
            </a:extLst>
          </p:cNvPr>
          <p:cNvSpPr/>
          <p:nvPr/>
        </p:nvSpPr>
        <p:spPr>
          <a:xfrm>
            <a:off x="3271520" y="2317426"/>
            <a:ext cx="5425440" cy="34236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C7EBED4-3A29-45BE-A6CF-28FA5CA3DD78}"/>
              </a:ext>
            </a:extLst>
          </p:cNvPr>
          <p:cNvPicPr>
            <a:picLocks noChangeAspect="1"/>
          </p:cNvPicPr>
          <p:nvPr/>
        </p:nvPicPr>
        <p:blipFill>
          <a:blip r:embed="rId3">
            <a:lum bright="70000" contrast="-70000"/>
            <a:alphaModFix amt="70000"/>
            <a:extLst>
              <a:ext uri="{28A0092B-C50C-407E-A947-70E740481C1C}">
                <a14:useLocalDpi xmlns:a14="http://schemas.microsoft.com/office/drawing/2010/main" val="0"/>
              </a:ext>
            </a:extLst>
          </a:blip>
          <a:stretch>
            <a:fillRect/>
          </a:stretch>
        </p:blipFill>
        <p:spPr>
          <a:xfrm>
            <a:off x="1767840" y="2184167"/>
            <a:ext cx="8341360" cy="3872774"/>
          </a:xfrm>
          <a:prstGeom prst="rect">
            <a:avLst/>
          </a:prstGeom>
        </p:spPr>
      </p:pic>
      <p:pic>
        <p:nvPicPr>
          <p:cNvPr id="7" name="Picture 6">
            <a:extLst>
              <a:ext uri="{FF2B5EF4-FFF2-40B4-BE49-F238E27FC236}">
                <a16:creationId xmlns:a16="http://schemas.microsoft.com/office/drawing/2014/main" id="{085E9C5B-EFE8-4694-BD72-E0C69C4A9EC7}"/>
              </a:ext>
            </a:extLst>
          </p:cNvPr>
          <p:cNvPicPr>
            <a:picLocks noChangeAspect="1"/>
          </p:cNvPicPr>
          <p:nvPr/>
        </p:nvPicPr>
        <p:blipFill>
          <a:blip r:embed="rId4"/>
          <a:stretch>
            <a:fillRect/>
          </a:stretch>
        </p:blipFill>
        <p:spPr>
          <a:xfrm>
            <a:off x="1923415" y="3079426"/>
            <a:ext cx="1348105" cy="2095500"/>
          </a:xfrm>
          <a:prstGeom prst="rect">
            <a:avLst/>
          </a:prstGeom>
        </p:spPr>
      </p:pic>
      <p:pic>
        <p:nvPicPr>
          <p:cNvPr id="8" name="Picture 7">
            <a:extLst>
              <a:ext uri="{FF2B5EF4-FFF2-40B4-BE49-F238E27FC236}">
                <a16:creationId xmlns:a16="http://schemas.microsoft.com/office/drawing/2014/main" id="{64FEC47B-1372-4021-AA05-FEA0775A4AD1}"/>
              </a:ext>
            </a:extLst>
          </p:cNvPr>
          <p:cNvPicPr>
            <a:picLocks noChangeAspect="1"/>
          </p:cNvPicPr>
          <p:nvPr/>
        </p:nvPicPr>
        <p:blipFill>
          <a:blip r:embed="rId5"/>
          <a:stretch>
            <a:fillRect/>
          </a:stretch>
        </p:blipFill>
        <p:spPr>
          <a:xfrm>
            <a:off x="8629651" y="3990469"/>
            <a:ext cx="1266190" cy="937124"/>
          </a:xfrm>
          <a:prstGeom prst="rect">
            <a:avLst/>
          </a:prstGeom>
        </p:spPr>
      </p:pic>
    </p:spTree>
    <p:extLst>
      <p:ext uri="{BB962C8B-B14F-4D97-AF65-F5344CB8AC3E}">
        <p14:creationId xmlns:p14="http://schemas.microsoft.com/office/powerpoint/2010/main" val="987875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323570"/>
            <a:ext cx="11049000" cy="928687"/>
          </a:xfrm>
        </p:spPr>
        <p:txBody>
          <a:bodyPr/>
          <a:lstStyle/>
          <a:p>
            <a:pPr algn="ctr"/>
            <a:r>
              <a:rPr lang="en-US" dirty="0">
                <a:solidFill>
                  <a:schemeClr val="bg1"/>
                </a:solidFill>
              </a:rPr>
              <a:t>Continue your journey with us!</a:t>
            </a:r>
          </a:p>
        </p:txBody>
      </p:sp>
      <p:sp>
        <p:nvSpPr>
          <p:cNvPr id="6" name="Content Placeholder 5">
            <a:extLst>
              <a:ext uri="{FF2B5EF4-FFF2-40B4-BE49-F238E27FC236}">
                <a16:creationId xmlns:a16="http://schemas.microsoft.com/office/drawing/2014/main" id="{E6DB5412-9DB2-42FB-8F36-FA3B9ABDA0F8}"/>
              </a:ext>
            </a:extLst>
          </p:cNvPr>
          <p:cNvSpPr>
            <a:spLocks noGrp="1"/>
          </p:cNvSpPr>
          <p:nvPr>
            <p:ph type="body" idx="4294967295"/>
          </p:nvPr>
        </p:nvSpPr>
        <p:spPr>
          <a:xfrm>
            <a:off x="448235" y="1069042"/>
            <a:ext cx="10914529" cy="1125537"/>
          </a:xfrm>
        </p:spPr>
        <p:txBody>
          <a:bodyPr anchor="ctr">
            <a:normAutofit/>
          </a:bodyPr>
          <a:lstStyle/>
          <a:p>
            <a:pPr marL="0" indent="0" algn="ctr">
              <a:buClr>
                <a:schemeClr val="bg1"/>
              </a:buClr>
              <a:buNone/>
            </a:pPr>
            <a:r>
              <a:rPr lang="en-US" b="1" dirty="0">
                <a:solidFill>
                  <a:schemeClr val="bg1"/>
                </a:solidFill>
              </a:rPr>
              <a:t>www.GrowResponsibleOwnership.com </a:t>
            </a:r>
          </a:p>
        </p:txBody>
      </p:sp>
      <p:pic>
        <p:nvPicPr>
          <p:cNvPr id="3" name="Picture 2">
            <a:extLst>
              <a:ext uri="{FF2B5EF4-FFF2-40B4-BE49-F238E27FC236}">
                <a16:creationId xmlns:a16="http://schemas.microsoft.com/office/drawing/2014/main" id="{46C023CA-BFB8-45E1-A19E-85D83CC8D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644" y="2523145"/>
            <a:ext cx="2071688" cy="3062288"/>
          </a:xfrm>
          <a:prstGeom prst="rect">
            <a:avLst/>
          </a:prstGeom>
        </p:spPr>
      </p:pic>
      <p:pic>
        <p:nvPicPr>
          <p:cNvPr id="10" name="Picture 9">
            <a:extLst>
              <a:ext uri="{FF2B5EF4-FFF2-40B4-BE49-F238E27FC236}">
                <a16:creationId xmlns:a16="http://schemas.microsoft.com/office/drawing/2014/main" id="{75923057-0C7B-410B-BD5A-11ADC966E0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8571" y="3429000"/>
            <a:ext cx="1970685" cy="1822076"/>
          </a:xfrm>
          <a:prstGeom prst="rect">
            <a:avLst/>
          </a:prstGeom>
        </p:spPr>
      </p:pic>
      <p:pic>
        <p:nvPicPr>
          <p:cNvPr id="12" name="Picture 11">
            <a:extLst>
              <a:ext uri="{FF2B5EF4-FFF2-40B4-BE49-F238E27FC236}">
                <a16:creationId xmlns:a16="http://schemas.microsoft.com/office/drawing/2014/main" id="{D16BC43A-B259-4BD8-BFD5-E196684852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9951" y="3380763"/>
            <a:ext cx="2031405" cy="1918549"/>
          </a:xfrm>
          <a:prstGeom prst="rect">
            <a:avLst/>
          </a:prstGeom>
        </p:spPr>
      </p:pic>
      <p:sp>
        <p:nvSpPr>
          <p:cNvPr id="13" name="Content Placeholder 5">
            <a:extLst>
              <a:ext uri="{FF2B5EF4-FFF2-40B4-BE49-F238E27FC236}">
                <a16:creationId xmlns:a16="http://schemas.microsoft.com/office/drawing/2014/main" id="{FBACD9A2-AC5C-4B31-A272-F1DEEFA1E117}"/>
              </a:ext>
            </a:extLst>
          </p:cNvPr>
          <p:cNvSpPr txBox="1">
            <a:spLocks/>
          </p:cNvSpPr>
          <p:nvPr/>
        </p:nvSpPr>
        <p:spPr>
          <a:xfrm>
            <a:off x="5244353" y="2672569"/>
            <a:ext cx="4549588" cy="534964"/>
          </a:xfrm>
          <a:prstGeom prst="rect">
            <a:avLst/>
          </a:prstGeom>
        </p:spPr>
        <p:txBody>
          <a:bodyPr vert="horz" lIns="91440" tIns="45720" rIns="91440" bIns="45720" rtlCol="0" anchor="ctr">
            <a:normAutofit/>
          </a:bodyPr>
          <a:lstStyle>
            <a:lvl1pPr marL="228600" indent="-228600" algn="l" defTabSz="914400" rtl="0" eaLnBrk="1" latinLnBrk="0" hangingPunct="1">
              <a:lnSpc>
                <a:spcPct val="150000"/>
              </a:lnSpc>
              <a:spcBef>
                <a:spcPts val="1000"/>
              </a:spcBef>
              <a:buClr>
                <a:schemeClr val="accent1"/>
              </a:buClr>
              <a:buFont typeface="Wingdings" panose="05000000000000000000" pitchFamily="2" charset="2"/>
              <a:buChar char="§"/>
              <a:defRPr sz="22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Wingdings" panose="05000000000000000000"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Clr>
                <a:schemeClr val="accent1"/>
              </a:buClr>
              <a:buFont typeface="Wingdings" panose="05000000000000000000"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Clr>
                <a:schemeClr val="accent1"/>
              </a:buClr>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Clr>
                <a:schemeClr val="accent1"/>
              </a:buClr>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bg1"/>
              </a:buClr>
              <a:buFont typeface="Wingdings" panose="05000000000000000000" pitchFamily="2" charset="2"/>
              <a:buNone/>
            </a:pPr>
            <a:r>
              <a:rPr lang="en-US" dirty="0">
                <a:solidFill>
                  <a:schemeClr val="bg1"/>
                </a:solidFill>
              </a:rPr>
              <a:t>Download Handouts</a:t>
            </a:r>
          </a:p>
        </p:txBody>
      </p:sp>
      <p:pic>
        <p:nvPicPr>
          <p:cNvPr id="15" name="Picture 14">
            <a:extLst>
              <a:ext uri="{FF2B5EF4-FFF2-40B4-BE49-F238E27FC236}">
                <a16:creationId xmlns:a16="http://schemas.microsoft.com/office/drawing/2014/main" id="{2325C7CE-B8A7-41FB-97A5-FDECCAD35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1823" y="3412299"/>
            <a:ext cx="1909499" cy="1838777"/>
          </a:xfrm>
          <a:prstGeom prst="rect">
            <a:avLst/>
          </a:prstGeom>
        </p:spPr>
      </p:pic>
    </p:spTree>
    <p:extLst>
      <p:ext uri="{BB962C8B-B14F-4D97-AF65-F5344CB8AC3E}">
        <p14:creationId xmlns:p14="http://schemas.microsoft.com/office/powerpoint/2010/main" val="889257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664919"/>
            <a:ext cx="11049000" cy="928687"/>
          </a:xfrm>
        </p:spPr>
        <p:txBody>
          <a:bodyPr/>
          <a:lstStyle/>
          <a:p>
            <a:pPr algn="ctr"/>
            <a:r>
              <a:rPr lang="en-US" dirty="0">
                <a:solidFill>
                  <a:schemeClr val="bg1"/>
                </a:solidFill>
              </a:rPr>
              <a:t>A New Kind of Leadership</a:t>
            </a:r>
          </a:p>
        </p:txBody>
      </p:sp>
      <p:sp>
        <p:nvSpPr>
          <p:cNvPr id="6" name="Content Placeholder 5">
            <a:extLst>
              <a:ext uri="{FF2B5EF4-FFF2-40B4-BE49-F238E27FC236}">
                <a16:creationId xmlns:a16="http://schemas.microsoft.com/office/drawing/2014/main" id="{E6DB5412-9DB2-42FB-8F36-FA3B9ABDA0F8}"/>
              </a:ext>
            </a:extLst>
          </p:cNvPr>
          <p:cNvSpPr>
            <a:spLocks noGrp="1"/>
          </p:cNvSpPr>
          <p:nvPr>
            <p:ph type="body" idx="4294967295"/>
          </p:nvPr>
        </p:nvSpPr>
        <p:spPr>
          <a:xfrm>
            <a:off x="381000" y="1770086"/>
            <a:ext cx="11430000" cy="1125537"/>
          </a:xfrm>
        </p:spPr>
        <p:txBody>
          <a:bodyPr anchor="ctr">
            <a:normAutofit/>
          </a:bodyPr>
          <a:lstStyle/>
          <a:p>
            <a:pPr marL="0" indent="0" algn="ctr">
              <a:buNone/>
            </a:pPr>
            <a:r>
              <a:rPr lang="en-US" b="1" dirty="0">
                <a:solidFill>
                  <a:schemeClr val="bg1"/>
                </a:solidFill>
              </a:rPr>
              <a:t>Multiple directions with alignment.</a:t>
            </a:r>
          </a:p>
          <a:p>
            <a:pPr algn="ctr"/>
            <a:endParaRPr lang="en-US" b="1" dirty="0">
              <a:solidFill>
                <a:schemeClr val="bg1"/>
              </a:solidFill>
            </a:endParaRPr>
          </a:p>
        </p:txBody>
      </p:sp>
      <p:pic>
        <p:nvPicPr>
          <p:cNvPr id="4" name="Picture 3">
            <a:extLst>
              <a:ext uri="{FF2B5EF4-FFF2-40B4-BE49-F238E27FC236}">
                <a16:creationId xmlns:a16="http://schemas.microsoft.com/office/drawing/2014/main" id="{A45597AB-D5C3-410E-8E1A-1D36EBC58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298" y="3052802"/>
            <a:ext cx="6718403" cy="314027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50741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787494"/>
            <a:ext cx="11049000" cy="928687"/>
          </a:xfrm>
        </p:spPr>
        <p:txBody>
          <a:bodyPr/>
          <a:lstStyle/>
          <a:p>
            <a:pPr algn="ctr"/>
            <a:r>
              <a:rPr lang="en-US" dirty="0">
                <a:solidFill>
                  <a:schemeClr val="bg1"/>
                </a:solidFill>
              </a:rPr>
              <a:t>Requires Everyone to Shift</a:t>
            </a:r>
          </a:p>
        </p:txBody>
      </p:sp>
      <p:sp>
        <p:nvSpPr>
          <p:cNvPr id="6" name="Content Placeholder 5">
            <a:extLst>
              <a:ext uri="{FF2B5EF4-FFF2-40B4-BE49-F238E27FC236}">
                <a16:creationId xmlns:a16="http://schemas.microsoft.com/office/drawing/2014/main" id="{E6DB5412-9DB2-42FB-8F36-FA3B9ABDA0F8}"/>
              </a:ext>
            </a:extLst>
          </p:cNvPr>
          <p:cNvSpPr>
            <a:spLocks noGrp="1"/>
          </p:cNvSpPr>
          <p:nvPr>
            <p:ph type="body" idx="4294967295"/>
          </p:nvPr>
        </p:nvSpPr>
        <p:spPr>
          <a:xfrm>
            <a:off x="190500" y="1716181"/>
            <a:ext cx="11430000" cy="1125537"/>
          </a:xfrm>
        </p:spPr>
        <p:txBody>
          <a:bodyPr anchor="ctr">
            <a:normAutofit/>
          </a:bodyPr>
          <a:lstStyle/>
          <a:p>
            <a:pPr marL="0" indent="0" algn="ctr">
              <a:buClr>
                <a:schemeClr val="bg1"/>
              </a:buClr>
              <a:buNone/>
            </a:pPr>
            <a:r>
              <a:rPr lang="en-US" b="1" dirty="0">
                <a:solidFill>
                  <a:schemeClr val="bg1"/>
                </a:solidFill>
              </a:rPr>
              <a:t>New behaviors in every role … instigated by anyone.</a:t>
            </a:r>
          </a:p>
          <a:p>
            <a:pPr algn="ctr"/>
            <a:endParaRPr lang="en-US" dirty="0">
              <a:solidFill>
                <a:schemeClr val="bg1"/>
              </a:solidFill>
            </a:endParaRPr>
          </a:p>
        </p:txBody>
      </p:sp>
      <p:pic>
        <p:nvPicPr>
          <p:cNvPr id="7" name="Picture 6">
            <a:extLst>
              <a:ext uri="{FF2B5EF4-FFF2-40B4-BE49-F238E27FC236}">
                <a16:creationId xmlns:a16="http://schemas.microsoft.com/office/drawing/2014/main" id="{419ABF31-733A-4B03-8343-DE345D456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792" y="3290514"/>
            <a:ext cx="4450875" cy="296725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5008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9FFD6-E7F4-49DD-9EDC-117A3B2EA503}"/>
              </a:ext>
            </a:extLst>
          </p:cNvPr>
          <p:cNvSpPr>
            <a:spLocks noGrp="1"/>
          </p:cNvSpPr>
          <p:nvPr>
            <p:ph type="title"/>
          </p:nvPr>
        </p:nvSpPr>
        <p:spPr>
          <a:xfrm>
            <a:off x="381000" y="457201"/>
            <a:ext cx="11430000" cy="885192"/>
          </a:xfrm>
        </p:spPr>
        <p:txBody>
          <a:bodyPr>
            <a:normAutofit/>
          </a:bodyPr>
          <a:lstStyle/>
          <a:p>
            <a:pPr algn="ctr"/>
            <a:r>
              <a:rPr lang="en-US" dirty="0"/>
              <a:t>Accountability Loop</a:t>
            </a:r>
          </a:p>
        </p:txBody>
      </p:sp>
      <p:sp>
        <p:nvSpPr>
          <p:cNvPr id="21" name="TextBox 20">
            <a:extLst>
              <a:ext uri="{FF2B5EF4-FFF2-40B4-BE49-F238E27FC236}">
                <a16:creationId xmlns:a16="http://schemas.microsoft.com/office/drawing/2014/main" id="{6E3A4086-DC43-41D0-82C6-5CD61A522B43}"/>
              </a:ext>
            </a:extLst>
          </p:cNvPr>
          <p:cNvSpPr txBox="1"/>
          <p:nvPr/>
        </p:nvSpPr>
        <p:spPr>
          <a:xfrm>
            <a:off x="4933950" y="2109349"/>
            <a:ext cx="2324100" cy="492443"/>
          </a:xfrm>
          <a:prstGeom prst="rect">
            <a:avLst/>
          </a:prstGeom>
          <a:noFill/>
          <a:ln w="19050">
            <a:solidFill>
              <a:schemeClr val="accent1"/>
            </a:solidFill>
          </a:ln>
        </p:spPr>
        <p:txBody>
          <a:bodyPr wrap="square" lIns="91440" tIns="91440" rIns="91440" bIns="91440" rtlCol="0">
            <a:spAutoFit/>
          </a:bodyPr>
          <a:lstStyle/>
          <a:p>
            <a:pPr algn="ctr"/>
            <a:r>
              <a:rPr lang="en-US" sz="2000" dirty="0">
                <a:solidFill>
                  <a:schemeClr val="accent1"/>
                </a:solidFill>
              </a:rPr>
              <a:t>Commitment</a:t>
            </a:r>
          </a:p>
        </p:txBody>
      </p:sp>
      <p:sp>
        <p:nvSpPr>
          <p:cNvPr id="22" name="TextBox 21">
            <a:extLst>
              <a:ext uri="{FF2B5EF4-FFF2-40B4-BE49-F238E27FC236}">
                <a16:creationId xmlns:a16="http://schemas.microsoft.com/office/drawing/2014/main" id="{A5600A22-748E-4797-9504-CA880A939E6D}"/>
              </a:ext>
            </a:extLst>
          </p:cNvPr>
          <p:cNvSpPr txBox="1"/>
          <p:nvPr/>
        </p:nvSpPr>
        <p:spPr>
          <a:xfrm>
            <a:off x="4933950" y="4286987"/>
            <a:ext cx="2324100" cy="492443"/>
          </a:xfrm>
          <a:prstGeom prst="rect">
            <a:avLst/>
          </a:prstGeom>
          <a:noFill/>
          <a:ln w="19050">
            <a:solidFill>
              <a:schemeClr val="accent1"/>
            </a:solidFill>
          </a:ln>
        </p:spPr>
        <p:txBody>
          <a:bodyPr wrap="square" tIns="91440" bIns="91440" rtlCol="0">
            <a:spAutoFit/>
          </a:bodyPr>
          <a:lstStyle/>
          <a:p>
            <a:pPr algn="ctr"/>
            <a:r>
              <a:rPr lang="en-US" sz="2000" dirty="0">
                <a:solidFill>
                  <a:schemeClr val="accent1"/>
                </a:solidFill>
              </a:rPr>
              <a:t>Assess</a:t>
            </a:r>
          </a:p>
        </p:txBody>
      </p:sp>
      <p:sp>
        <p:nvSpPr>
          <p:cNvPr id="23" name="TextBox 22">
            <a:extLst>
              <a:ext uri="{FF2B5EF4-FFF2-40B4-BE49-F238E27FC236}">
                <a16:creationId xmlns:a16="http://schemas.microsoft.com/office/drawing/2014/main" id="{1609D7E0-8D8A-4B46-8B9F-5F1082A3C2AB}"/>
              </a:ext>
            </a:extLst>
          </p:cNvPr>
          <p:cNvSpPr txBox="1"/>
          <p:nvPr/>
        </p:nvSpPr>
        <p:spPr>
          <a:xfrm>
            <a:off x="2095500" y="3198167"/>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Execute</a:t>
            </a:r>
          </a:p>
        </p:txBody>
      </p:sp>
      <p:sp>
        <p:nvSpPr>
          <p:cNvPr id="24" name="TextBox 23">
            <a:extLst>
              <a:ext uri="{FF2B5EF4-FFF2-40B4-BE49-F238E27FC236}">
                <a16:creationId xmlns:a16="http://schemas.microsoft.com/office/drawing/2014/main" id="{CFDD7B80-B144-4B2A-AF26-7EF75D14AF07}"/>
              </a:ext>
            </a:extLst>
          </p:cNvPr>
          <p:cNvSpPr txBox="1"/>
          <p:nvPr/>
        </p:nvSpPr>
        <p:spPr>
          <a:xfrm>
            <a:off x="7772400" y="2736502"/>
            <a:ext cx="2324100" cy="492443"/>
          </a:xfrm>
          <a:prstGeom prst="rect">
            <a:avLst/>
          </a:prstGeom>
          <a:solidFill>
            <a:schemeClr val="accent2"/>
          </a:solidFill>
          <a:ln w="19050">
            <a:solidFill>
              <a:schemeClr val="accent2"/>
            </a:solidFill>
          </a:ln>
        </p:spPr>
        <p:txBody>
          <a:bodyPr wrap="square" tIns="91440" bIns="91440" rtlCol="0">
            <a:spAutoFit/>
          </a:bodyPr>
          <a:lstStyle/>
          <a:p>
            <a:pPr algn="ctr"/>
            <a:r>
              <a:rPr lang="en-US" sz="2000" dirty="0">
                <a:solidFill>
                  <a:schemeClr val="bg2"/>
                </a:solidFill>
              </a:rPr>
              <a:t>Direction</a:t>
            </a:r>
          </a:p>
        </p:txBody>
      </p:sp>
      <p:sp>
        <p:nvSpPr>
          <p:cNvPr id="25" name="TextBox 24">
            <a:extLst>
              <a:ext uri="{FF2B5EF4-FFF2-40B4-BE49-F238E27FC236}">
                <a16:creationId xmlns:a16="http://schemas.microsoft.com/office/drawing/2014/main" id="{71B2DE41-F600-473B-972E-3DFEF128419E}"/>
              </a:ext>
            </a:extLst>
          </p:cNvPr>
          <p:cNvSpPr txBox="1"/>
          <p:nvPr/>
        </p:nvSpPr>
        <p:spPr>
          <a:xfrm>
            <a:off x="7772400" y="3659832"/>
            <a:ext cx="2324100" cy="492443"/>
          </a:xfrm>
          <a:prstGeom prst="rect">
            <a:avLst/>
          </a:prstGeom>
          <a:solidFill>
            <a:schemeClr val="accent2"/>
          </a:solidFill>
          <a:ln w="19050">
            <a:solidFill>
              <a:schemeClr val="accent2"/>
            </a:solidFill>
          </a:ln>
        </p:spPr>
        <p:txBody>
          <a:bodyPr wrap="square" tIns="91440" bIns="91440" rtlCol="0">
            <a:spAutoFit/>
          </a:bodyPr>
          <a:lstStyle/>
          <a:p>
            <a:pPr algn="ctr"/>
            <a:r>
              <a:rPr lang="en-US" sz="2000" dirty="0">
                <a:solidFill>
                  <a:schemeClr val="bg2"/>
                </a:solidFill>
              </a:rPr>
              <a:t>Feedback</a:t>
            </a:r>
          </a:p>
        </p:txBody>
      </p:sp>
      <p:sp>
        <p:nvSpPr>
          <p:cNvPr id="26" name="TextBox 25">
            <a:extLst>
              <a:ext uri="{FF2B5EF4-FFF2-40B4-BE49-F238E27FC236}">
                <a16:creationId xmlns:a16="http://schemas.microsoft.com/office/drawing/2014/main" id="{0E7BA6A9-6396-40EE-9F49-BD28836FFAAE}"/>
              </a:ext>
            </a:extLst>
          </p:cNvPr>
          <p:cNvSpPr txBox="1"/>
          <p:nvPr/>
        </p:nvSpPr>
        <p:spPr>
          <a:xfrm>
            <a:off x="4233862" y="5462304"/>
            <a:ext cx="3724275" cy="369332"/>
          </a:xfrm>
          <a:prstGeom prst="rect">
            <a:avLst/>
          </a:prstGeom>
          <a:noFill/>
        </p:spPr>
        <p:txBody>
          <a:bodyPr wrap="square" rtlCol="0">
            <a:spAutoFit/>
          </a:bodyPr>
          <a:lstStyle/>
          <a:p>
            <a:pPr algn="ctr"/>
            <a:r>
              <a:rPr lang="en-US" dirty="0"/>
              <a:t>What we do today</a:t>
            </a:r>
          </a:p>
        </p:txBody>
      </p:sp>
      <p:sp>
        <p:nvSpPr>
          <p:cNvPr id="27" name="TextBox 26">
            <a:extLst>
              <a:ext uri="{FF2B5EF4-FFF2-40B4-BE49-F238E27FC236}">
                <a16:creationId xmlns:a16="http://schemas.microsoft.com/office/drawing/2014/main" id="{A6729D5E-4C4A-415C-A08A-B745014E635D}"/>
              </a:ext>
            </a:extLst>
          </p:cNvPr>
          <p:cNvSpPr txBox="1"/>
          <p:nvPr/>
        </p:nvSpPr>
        <p:spPr>
          <a:xfrm>
            <a:off x="2095500" y="1601436"/>
            <a:ext cx="2324100" cy="369332"/>
          </a:xfrm>
          <a:prstGeom prst="rect">
            <a:avLst/>
          </a:prstGeom>
          <a:noFill/>
        </p:spPr>
        <p:txBody>
          <a:bodyPr wrap="square" rtlCol="0">
            <a:spAutoFit/>
          </a:bodyPr>
          <a:lstStyle/>
          <a:p>
            <a:pPr algn="ctr"/>
            <a:r>
              <a:rPr lang="en-US" dirty="0"/>
              <a:t>Team</a:t>
            </a:r>
          </a:p>
        </p:txBody>
      </p:sp>
      <p:sp>
        <p:nvSpPr>
          <p:cNvPr id="28" name="TextBox 27">
            <a:extLst>
              <a:ext uri="{FF2B5EF4-FFF2-40B4-BE49-F238E27FC236}">
                <a16:creationId xmlns:a16="http://schemas.microsoft.com/office/drawing/2014/main" id="{11820BAB-712B-43AA-876B-98A2938DD392}"/>
              </a:ext>
            </a:extLst>
          </p:cNvPr>
          <p:cNvSpPr txBox="1"/>
          <p:nvPr/>
        </p:nvSpPr>
        <p:spPr>
          <a:xfrm>
            <a:off x="7772400" y="1601436"/>
            <a:ext cx="2324100" cy="369332"/>
          </a:xfrm>
          <a:prstGeom prst="rect">
            <a:avLst/>
          </a:prstGeom>
          <a:noFill/>
        </p:spPr>
        <p:txBody>
          <a:bodyPr wrap="square" rtlCol="0">
            <a:spAutoFit/>
          </a:bodyPr>
          <a:lstStyle/>
          <a:p>
            <a:pPr algn="ctr"/>
            <a:r>
              <a:rPr lang="en-US" dirty="0"/>
              <a:t>Leader</a:t>
            </a:r>
          </a:p>
        </p:txBody>
      </p:sp>
      <p:sp>
        <p:nvSpPr>
          <p:cNvPr id="49" name="Freeform: Shape 48">
            <a:extLst>
              <a:ext uri="{FF2B5EF4-FFF2-40B4-BE49-F238E27FC236}">
                <a16:creationId xmlns:a16="http://schemas.microsoft.com/office/drawing/2014/main" id="{0FD55B73-7371-4C24-9FD3-58301D3A48D1}"/>
              </a:ext>
            </a:extLst>
          </p:cNvPr>
          <p:cNvSpPr/>
          <p:nvPr/>
        </p:nvSpPr>
        <p:spPr>
          <a:xfrm>
            <a:off x="7505699" y="4352925"/>
            <a:ext cx="1428751" cy="2302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Lst>
            <a:ahLst/>
            <a:cxnLst>
              <a:cxn ang="0">
                <a:pos x="connsiteX0" y="connsiteY0"/>
              </a:cxn>
              <a:cxn ang="0">
                <a:pos x="connsiteX1" y="connsiteY1"/>
              </a:cxn>
              <a:cxn ang="0">
                <a:pos x="connsiteX2" y="connsiteY2"/>
              </a:cxn>
              <a:cxn ang="0">
                <a:pos x="connsiteX3" y="connsiteY3"/>
              </a:cxn>
            </a:cxnLst>
            <a:rect l="l" t="t" r="r" b="b"/>
            <a:pathLst>
              <a:path w="1457325" h="219075">
                <a:moveTo>
                  <a:pt x="0" y="219075"/>
                </a:moveTo>
                <a:lnTo>
                  <a:pt x="1457325" y="219075"/>
                </a:lnTo>
                <a:lnTo>
                  <a:pt x="1457325" y="0"/>
                </a:lnTo>
                <a:lnTo>
                  <a:pt x="1457325"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F8D00848-0BEB-439B-AEA4-29207EF5C70B}"/>
              </a:ext>
            </a:extLst>
          </p:cNvPr>
          <p:cNvSpPr/>
          <p:nvPr/>
        </p:nvSpPr>
        <p:spPr>
          <a:xfrm>
            <a:off x="7505699" y="2371423"/>
            <a:ext cx="1428751" cy="205191"/>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C0A9593F-8F56-4D6F-9774-64F9ED49A97D}"/>
              </a:ext>
            </a:extLst>
          </p:cNvPr>
          <p:cNvSpPr/>
          <p:nvPr/>
        </p:nvSpPr>
        <p:spPr>
          <a:xfrm>
            <a:off x="8934451" y="3323160"/>
            <a:ext cx="0" cy="2302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0"/>
              <a:gd name="connsiteY0" fmla="*/ 219075 h 219075"/>
              <a:gd name="connsiteX1" fmla="*/ 0 w 0"/>
              <a:gd name="connsiteY1" fmla="*/ 0 h 219075"/>
              <a:gd name="connsiteX2" fmla="*/ 0 w 0"/>
              <a:gd name="connsiteY2" fmla="*/ 0 h 219075"/>
            </a:gdLst>
            <a:ahLst/>
            <a:cxnLst>
              <a:cxn ang="0">
                <a:pos x="connsiteX0" y="connsiteY0"/>
              </a:cxn>
              <a:cxn ang="0">
                <a:pos x="connsiteX1" y="connsiteY1"/>
              </a:cxn>
              <a:cxn ang="0">
                <a:pos x="connsiteX2" y="connsiteY2"/>
              </a:cxn>
            </a:cxnLst>
            <a:rect l="l" t="t" r="r" b="b"/>
            <a:pathLst>
              <a:path h="219075">
                <a:moveTo>
                  <a:pt x="0" y="219075"/>
                </a:moveTo>
                <a:lnTo>
                  <a:pt x="0" y="0"/>
                </a:lnTo>
                <a:lnTo>
                  <a:pt x="0"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7D95D66E-A5D6-47F8-AAF1-298FE62D0C64}"/>
              </a:ext>
            </a:extLst>
          </p:cNvPr>
          <p:cNvSpPr/>
          <p:nvPr/>
        </p:nvSpPr>
        <p:spPr>
          <a:xfrm rot="16200000">
            <a:off x="3634109" y="1998165"/>
            <a:ext cx="658764" cy="140527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7CC42F8D-CFEF-4388-89A2-D2E743F76F30}"/>
              </a:ext>
            </a:extLst>
          </p:cNvPr>
          <p:cNvSpPr/>
          <p:nvPr/>
        </p:nvSpPr>
        <p:spPr>
          <a:xfrm rot="10800000">
            <a:off x="3260851" y="3909325"/>
            <a:ext cx="1425449" cy="660423"/>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926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500"/>
                                        <p:tgtEl>
                                          <p:spTgt spid="5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p:bldP spid="27" grpId="0"/>
      <p:bldP spid="28" grpId="0"/>
      <p:bldP spid="49" grpId="0" animBg="1"/>
      <p:bldP spid="50" grpId="0" animBg="1"/>
      <p:bldP spid="51" grpId="0" animBg="1"/>
      <p:bldP spid="53" grpId="0" animBg="1"/>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2071688"/>
            <a:ext cx="11049000" cy="928687"/>
          </a:xfrm>
        </p:spPr>
        <p:txBody>
          <a:bodyPr/>
          <a:lstStyle/>
          <a:p>
            <a:pPr algn="ctr"/>
            <a:r>
              <a:rPr lang="en-US" dirty="0">
                <a:solidFill>
                  <a:schemeClr val="bg2"/>
                </a:solidFill>
              </a:rPr>
              <a:t>Impact on Technical Debt</a:t>
            </a:r>
          </a:p>
        </p:txBody>
      </p:sp>
    </p:spTree>
    <p:extLst>
      <p:ext uri="{BB962C8B-B14F-4D97-AF65-F5344CB8AC3E}">
        <p14:creationId xmlns:p14="http://schemas.microsoft.com/office/powerpoint/2010/main" val="3973965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9FFD6-E7F4-49DD-9EDC-117A3B2EA503}"/>
              </a:ext>
            </a:extLst>
          </p:cNvPr>
          <p:cNvSpPr>
            <a:spLocks noGrp="1"/>
          </p:cNvSpPr>
          <p:nvPr>
            <p:ph type="title"/>
          </p:nvPr>
        </p:nvSpPr>
        <p:spPr>
          <a:xfrm>
            <a:off x="381000" y="457201"/>
            <a:ext cx="11430000" cy="885192"/>
          </a:xfrm>
        </p:spPr>
        <p:txBody>
          <a:bodyPr>
            <a:normAutofit/>
          </a:bodyPr>
          <a:lstStyle/>
          <a:p>
            <a:pPr algn="ctr"/>
            <a:r>
              <a:rPr lang="en-US" dirty="0"/>
              <a:t>Ownership Loop</a:t>
            </a:r>
          </a:p>
        </p:txBody>
      </p:sp>
      <p:sp>
        <p:nvSpPr>
          <p:cNvPr id="21" name="TextBox 20">
            <a:extLst>
              <a:ext uri="{FF2B5EF4-FFF2-40B4-BE49-F238E27FC236}">
                <a16:creationId xmlns:a16="http://schemas.microsoft.com/office/drawing/2014/main" id="{6E3A4086-DC43-41D0-82C6-5CD61A522B43}"/>
              </a:ext>
            </a:extLst>
          </p:cNvPr>
          <p:cNvSpPr txBox="1"/>
          <p:nvPr/>
        </p:nvSpPr>
        <p:spPr>
          <a:xfrm>
            <a:off x="6337447" y="2438959"/>
            <a:ext cx="2324100" cy="492443"/>
          </a:xfrm>
          <a:prstGeom prst="rect">
            <a:avLst/>
          </a:prstGeom>
          <a:noFill/>
          <a:ln w="19050">
            <a:solidFill>
              <a:schemeClr val="accent1"/>
            </a:solidFill>
          </a:ln>
        </p:spPr>
        <p:txBody>
          <a:bodyPr wrap="square" lIns="91440" tIns="91440" rIns="91440" bIns="91440" rtlCol="0">
            <a:spAutoFit/>
          </a:bodyPr>
          <a:lstStyle/>
          <a:p>
            <a:pPr algn="ctr"/>
            <a:r>
              <a:rPr lang="en-US" sz="2000" dirty="0">
                <a:solidFill>
                  <a:schemeClr val="accent1"/>
                </a:solidFill>
              </a:rPr>
              <a:t>Commitment</a:t>
            </a:r>
          </a:p>
        </p:txBody>
      </p:sp>
      <p:sp>
        <p:nvSpPr>
          <p:cNvPr id="22" name="TextBox 21">
            <a:extLst>
              <a:ext uri="{FF2B5EF4-FFF2-40B4-BE49-F238E27FC236}">
                <a16:creationId xmlns:a16="http://schemas.microsoft.com/office/drawing/2014/main" id="{A5600A22-748E-4797-9504-CA880A939E6D}"/>
              </a:ext>
            </a:extLst>
          </p:cNvPr>
          <p:cNvSpPr txBox="1"/>
          <p:nvPr/>
        </p:nvSpPr>
        <p:spPr>
          <a:xfrm>
            <a:off x="6337447" y="4616597"/>
            <a:ext cx="2324100" cy="492443"/>
          </a:xfrm>
          <a:prstGeom prst="rect">
            <a:avLst/>
          </a:prstGeom>
          <a:noFill/>
          <a:ln w="19050">
            <a:solidFill>
              <a:schemeClr val="accent1"/>
            </a:solidFill>
          </a:ln>
        </p:spPr>
        <p:txBody>
          <a:bodyPr wrap="square" tIns="91440" bIns="91440" rtlCol="0">
            <a:spAutoFit/>
          </a:bodyPr>
          <a:lstStyle/>
          <a:p>
            <a:pPr algn="ctr"/>
            <a:r>
              <a:rPr lang="en-US" sz="2000" dirty="0">
                <a:solidFill>
                  <a:schemeClr val="accent1"/>
                </a:solidFill>
              </a:rPr>
              <a:t>Assess</a:t>
            </a:r>
          </a:p>
        </p:txBody>
      </p:sp>
      <p:sp>
        <p:nvSpPr>
          <p:cNvPr id="23" name="TextBox 22">
            <a:extLst>
              <a:ext uri="{FF2B5EF4-FFF2-40B4-BE49-F238E27FC236}">
                <a16:creationId xmlns:a16="http://schemas.microsoft.com/office/drawing/2014/main" id="{1609D7E0-8D8A-4B46-8B9F-5F1082A3C2AB}"/>
              </a:ext>
            </a:extLst>
          </p:cNvPr>
          <p:cNvSpPr txBox="1"/>
          <p:nvPr/>
        </p:nvSpPr>
        <p:spPr>
          <a:xfrm>
            <a:off x="3498997" y="3527777"/>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Execute</a:t>
            </a:r>
          </a:p>
        </p:txBody>
      </p:sp>
      <p:sp>
        <p:nvSpPr>
          <p:cNvPr id="24" name="TextBox 23">
            <a:extLst>
              <a:ext uri="{FF2B5EF4-FFF2-40B4-BE49-F238E27FC236}">
                <a16:creationId xmlns:a16="http://schemas.microsoft.com/office/drawing/2014/main" id="{CFDD7B80-B144-4B2A-AF26-7EF75D14AF07}"/>
              </a:ext>
            </a:extLst>
          </p:cNvPr>
          <p:cNvSpPr txBox="1"/>
          <p:nvPr/>
        </p:nvSpPr>
        <p:spPr>
          <a:xfrm>
            <a:off x="9175897" y="3066112"/>
            <a:ext cx="2324100" cy="492443"/>
          </a:xfrm>
          <a:prstGeom prst="rect">
            <a:avLst/>
          </a:prstGeom>
          <a:solidFill>
            <a:schemeClr val="accent2"/>
          </a:solidFill>
          <a:ln w="19050">
            <a:solidFill>
              <a:schemeClr val="accent2"/>
            </a:solidFill>
          </a:ln>
        </p:spPr>
        <p:txBody>
          <a:bodyPr wrap="square" tIns="91440" bIns="91440" rtlCol="0">
            <a:spAutoFit/>
          </a:bodyPr>
          <a:lstStyle/>
          <a:p>
            <a:pPr algn="ctr"/>
            <a:r>
              <a:rPr lang="en-US" sz="2000" dirty="0">
                <a:solidFill>
                  <a:schemeClr val="bg2"/>
                </a:solidFill>
              </a:rPr>
              <a:t>Direction</a:t>
            </a:r>
          </a:p>
        </p:txBody>
      </p:sp>
      <p:sp>
        <p:nvSpPr>
          <p:cNvPr id="25" name="TextBox 24">
            <a:extLst>
              <a:ext uri="{FF2B5EF4-FFF2-40B4-BE49-F238E27FC236}">
                <a16:creationId xmlns:a16="http://schemas.microsoft.com/office/drawing/2014/main" id="{71B2DE41-F600-473B-972E-3DFEF128419E}"/>
              </a:ext>
            </a:extLst>
          </p:cNvPr>
          <p:cNvSpPr txBox="1"/>
          <p:nvPr/>
        </p:nvSpPr>
        <p:spPr>
          <a:xfrm>
            <a:off x="9175897" y="3989442"/>
            <a:ext cx="2324100" cy="492443"/>
          </a:xfrm>
          <a:prstGeom prst="rect">
            <a:avLst/>
          </a:prstGeom>
          <a:solidFill>
            <a:schemeClr val="accent2"/>
          </a:solidFill>
          <a:ln w="19050">
            <a:solidFill>
              <a:schemeClr val="accent2"/>
            </a:solidFill>
          </a:ln>
        </p:spPr>
        <p:txBody>
          <a:bodyPr wrap="square" tIns="91440" bIns="91440" rtlCol="0">
            <a:spAutoFit/>
          </a:bodyPr>
          <a:lstStyle/>
          <a:p>
            <a:pPr algn="ctr"/>
            <a:r>
              <a:rPr lang="en-US" sz="2000" dirty="0">
                <a:solidFill>
                  <a:schemeClr val="bg2"/>
                </a:solidFill>
              </a:rPr>
              <a:t>Feedback</a:t>
            </a:r>
          </a:p>
        </p:txBody>
      </p:sp>
      <p:sp>
        <p:nvSpPr>
          <p:cNvPr id="27" name="TextBox 26">
            <a:extLst>
              <a:ext uri="{FF2B5EF4-FFF2-40B4-BE49-F238E27FC236}">
                <a16:creationId xmlns:a16="http://schemas.microsoft.com/office/drawing/2014/main" id="{A6729D5E-4C4A-415C-A08A-B745014E635D}"/>
              </a:ext>
            </a:extLst>
          </p:cNvPr>
          <p:cNvSpPr txBox="1"/>
          <p:nvPr/>
        </p:nvSpPr>
        <p:spPr>
          <a:xfrm>
            <a:off x="765544" y="1743046"/>
            <a:ext cx="5209938" cy="369332"/>
          </a:xfrm>
          <a:prstGeom prst="rect">
            <a:avLst/>
          </a:prstGeom>
          <a:noFill/>
        </p:spPr>
        <p:txBody>
          <a:bodyPr wrap="square" rtlCol="0">
            <a:spAutoFit/>
          </a:bodyPr>
          <a:lstStyle/>
          <a:p>
            <a:pPr algn="ctr"/>
            <a:r>
              <a:rPr lang="en-US" dirty="0"/>
              <a:t>Team</a:t>
            </a:r>
          </a:p>
        </p:txBody>
      </p:sp>
      <p:sp>
        <p:nvSpPr>
          <p:cNvPr id="28" name="TextBox 27">
            <a:extLst>
              <a:ext uri="{FF2B5EF4-FFF2-40B4-BE49-F238E27FC236}">
                <a16:creationId xmlns:a16="http://schemas.microsoft.com/office/drawing/2014/main" id="{11820BAB-712B-43AA-876B-98A2938DD392}"/>
              </a:ext>
            </a:extLst>
          </p:cNvPr>
          <p:cNvSpPr txBox="1"/>
          <p:nvPr/>
        </p:nvSpPr>
        <p:spPr>
          <a:xfrm>
            <a:off x="9175897" y="1743046"/>
            <a:ext cx="2324100" cy="369332"/>
          </a:xfrm>
          <a:prstGeom prst="rect">
            <a:avLst/>
          </a:prstGeom>
          <a:noFill/>
        </p:spPr>
        <p:txBody>
          <a:bodyPr wrap="square" rtlCol="0">
            <a:spAutoFit/>
          </a:bodyPr>
          <a:lstStyle/>
          <a:p>
            <a:pPr algn="ctr"/>
            <a:r>
              <a:rPr lang="en-US" dirty="0"/>
              <a:t>Leader</a:t>
            </a:r>
          </a:p>
        </p:txBody>
      </p:sp>
      <p:sp>
        <p:nvSpPr>
          <p:cNvPr id="49" name="Freeform: Shape 48">
            <a:extLst>
              <a:ext uri="{FF2B5EF4-FFF2-40B4-BE49-F238E27FC236}">
                <a16:creationId xmlns:a16="http://schemas.microsoft.com/office/drawing/2014/main" id="{0FD55B73-7371-4C24-9FD3-58301D3A48D1}"/>
              </a:ext>
            </a:extLst>
          </p:cNvPr>
          <p:cNvSpPr/>
          <p:nvPr/>
        </p:nvSpPr>
        <p:spPr>
          <a:xfrm>
            <a:off x="8909196" y="4682535"/>
            <a:ext cx="1428751" cy="2302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Lst>
            <a:ahLst/>
            <a:cxnLst>
              <a:cxn ang="0">
                <a:pos x="connsiteX0" y="connsiteY0"/>
              </a:cxn>
              <a:cxn ang="0">
                <a:pos x="connsiteX1" y="connsiteY1"/>
              </a:cxn>
              <a:cxn ang="0">
                <a:pos x="connsiteX2" y="connsiteY2"/>
              </a:cxn>
              <a:cxn ang="0">
                <a:pos x="connsiteX3" y="connsiteY3"/>
              </a:cxn>
            </a:cxnLst>
            <a:rect l="l" t="t" r="r" b="b"/>
            <a:pathLst>
              <a:path w="1457325" h="219075">
                <a:moveTo>
                  <a:pt x="0" y="219075"/>
                </a:moveTo>
                <a:lnTo>
                  <a:pt x="1457325" y="219075"/>
                </a:lnTo>
                <a:lnTo>
                  <a:pt x="1457325" y="0"/>
                </a:lnTo>
                <a:lnTo>
                  <a:pt x="1457325"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F8D00848-0BEB-439B-AEA4-29207EF5C70B}"/>
              </a:ext>
            </a:extLst>
          </p:cNvPr>
          <p:cNvSpPr/>
          <p:nvPr/>
        </p:nvSpPr>
        <p:spPr>
          <a:xfrm>
            <a:off x="8909196" y="2701033"/>
            <a:ext cx="1428751" cy="205191"/>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C0A9593F-8F56-4D6F-9774-64F9ED49A97D}"/>
              </a:ext>
            </a:extLst>
          </p:cNvPr>
          <p:cNvSpPr/>
          <p:nvPr/>
        </p:nvSpPr>
        <p:spPr>
          <a:xfrm>
            <a:off x="10337948" y="3652770"/>
            <a:ext cx="0" cy="2302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0"/>
              <a:gd name="connsiteY0" fmla="*/ 219075 h 219075"/>
              <a:gd name="connsiteX1" fmla="*/ 0 w 0"/>
              <a:gd name="connsiteY1" fmla="*/ 0 h 219075"/>
              <a:gd name="connsiteX2" fmla="*/ 0 w 0"/>
              <a:gd name="connsiteY2" fmla="*/ 0 h 219075"/>
            </a:gdLst>
            <a:ahLst/>
            <a:cxnLst>
              <a:cxn ang="0">
                <a:pos x="connsiteX0" y="connsiteY0"/>
              </a:cxn>
              <a:cxn ang="0">
                <a:pos x="connsiteX1" y="connsiteY1"/>
              </a:cxn>
              <a:cxn ang="0">
                <a:pos x="connsiteX2" y="connsiteY2"/>
              </a:cxn>
            </a:cxnLst>
            <a:rect l="l" t="t" r="r" b="b"/>
            <a:pathLst>
              <a:path h="219075">
                <a:moveTo>
                  <a:pt x="0" y="219075"/>
                </a:moveTo>
                <a:lnTo>
                  <a:pt x="0" y="0"/>
                </a:lnTo>
                <a:lnTo>
                  <a:pt x="0"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7D95D66E-A5D6-47F8-AAF1-298FE62D0C64}"/>
              </a:ext>
            </a:extLst>
          </p:cNvPr>
          <p:cNvSpPr/>
          <p:nvPr/>
        </p:nvSpPr>
        <p:spPr>
          <a:xfrm rot="16200000">
            <a:off x="5293249" y="2522045"/>
            <a:ext cx="658764" cy="10167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7CC42F8D-CFEF-4388-89A2-D2E743F76F30}"/>
              </a:ext>
            </a:extLst>
          </p:cNvPr>
          <p:cNvSpPr/>
          <p:nvPr/>
        </p:nvSpPr>
        <p:spPr>
          <a:xfrm rot="10800000">
            <a:off x="5114262" y="4238933"/>
            <a:ext cx="1016738" cy="660423"/>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DE713B3-278D-46FE-8866-6A17EE14588D}"/>
              </a:ext>
            </a:extLst>
          </p:cNvPr>
          <p:cNvSpPr txBox="1"/>
          <p:nvPr/>
        </p:nvSpPr>
        <p:spPr>
          <a:xfrm>
            <a:off x="968449" y="2461389"/>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Asses</a:t>
            </a:r>
          </a:p>
        </p:txBody>
      </p:sp>
      <p:sp>
        <p:nvSpPr>
          <p:cNvPr id="17" name="TextBox 16">
            <a:extLst>
              <a:ext uri="{FF2B5EF4-FFF2-40B4-BE49-F238E27FC236}">
                <a16:creationId xmlns:a16="http://schemas.microsoft.com/office/drawing/2014/main" id="{0F0AE002-BDCD-425B-AFD4-7B6437F77208}"/>
              </a:ext>
            </a:extLst>
          </p:cNvPr>
          <p:cNvSpPr txBox="1"/>
          <p:nvPr/>
        </p:nvSpPr>
        <p:spPr>
          <a:xfrm>
            <a:off x="968449" y="4616596"/>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Direction</a:t>
            </a:r>
          </a:p>
        </p:txBody>
      </p:sp>
      <p:sp>
        <p:nvSpPr>
          <p:cNvPr id="19" name="Freeform: Shape 18">
            <a:extLst>
              <a:ext uri="{FF2B5EF4-FFF2-40B4-BE49-F238E27FC236}">
                <a16:creationId xmlns:a16="http://schemas.microsoft.com/office/drawing/2014/main" id="{10603120-E9C0-4A27-AF94-87B1AC58C3BF}"/>
              </a:ext>
            </a:extLst>
          </p:cNvPr>
          <p:cNvSpPr/>
          <p:nvPr/>
        </p:nvSpPr>
        <p:spPr>
          <a:xfrm>
            <a:off x="3540198" y="2701031"/>
            <a:ext cx="725780" cy="658765"/>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640D234-4C5F-40FD-AD8E-2CB1C821C224}"/>
              </a:ext>
            </a:extLst>
          </p:cNvPr>
          <p:cNvSpPr/>
          <p:nvPr/>
        </p:nvSpPr>
        <p:spPr>
          <a:xfrm rot="10800000" flipH="1">
            <a:off x="2087082" y="3334766"/>
            <a:ext cx="45719" cy="90089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0"/>
              <a:gd name="connsiteY0" fmla="*/ 219075 h 219075"/>
              <a:gd name="connsiteX1" fmla="*/ 0 w 0"/>
              <a:gd name="connsiteY1" fmla="*/ 0 h 219075"/>
              <a:gd name="connsiteX2" fmla="*/ 0 w 0"/>
              <a:gd name="connsiteY2" fmla="*/ 0 h 219075"/>
            </a:gdLst>
            <a:ahLst/>
            <a:cxnLst>
              <a:cxn ang="0">
                <a:pos x="connsiteX0" y="connsiteY0"/>
              </a:cxn>
              <a:cxn ang="0">
                <a:pos x="connsiteX1" y="connsiteY1"/>
              </a:cxn>
              <a:cxn ang="0">
                <a:pos x="connsiteX2" y="connsiteY2"/>
              </a:cxn>
            </a:cxnLst>
            <a:rect l="l" t="t" r="r" b="b"/>
            <a:pathLst>
              <a:path h="219075">
                <a:moveTo>
                  <a:pt x="0" y="219075"/>
                </a:moveTo>
                <a:lnTo>
                  <a:pt x="0" y="0"/>
                </a:lnTo>
                <a:lnTo>
                  <a:pt x="0"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6EE3F30-6409-4668-A3C8-45CC46D75169}"/>
              </a:ext>
            </a:extLst>
          </p:cNvPr>
          <p:cNvSpPr/>
          <p:nvPr/>
        </p:nvSpPr>
        <p:spPr>
          <a:xfrm rot="5400000">
            <a:off x="3630878" y="4277675"/>
            <a:ext cx="677110" cy="593088"/>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BD7FA6-5858-4332-80CD-B3A2E24FDF77}"/>
              </a:ext>
            </a:extLst>
          </p:cNvPr>
          <p:cNvSpPr/>
          <p:nvPr/>
        </p:nvSpPr>
        <p:spPr>
          <a:xfrm>
            <a:off x="765544" y="2300378"/>
            <a:ext cx="5209938" cy="3026534"/>
          </a:xfrm>
          <a:prstGeom prst="rect">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ication Sign 5">
            <a:extLst>
              <a:ext uri="{FF2B5EF4-FFF2-40B4-BE49-F238E27FC236}">
                <a16:creationId xmlns:a16="http://schemas.microsoft.com/office/drawing/2014/main" id="{46CFA8AA-5B6D-492A-A89F-BA174E264729}"/>
              </a:ext>
            </a:extLst>
          </p:cNvPr>
          <p:cNvSpPr/>
          <p:nvPr/>
        </p:nvSpPr>
        <p:spPr>
          <a:xfrm>
            <a:off x="6050695" y="2398428"/>
            <a:ext cx="573504" cy="573504"/>
          </a:xfrm>
          <a:prstGeom prst="mathMultiply">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DD20B69D-F94B-4DAF-A36C-7520A9A42221}"/>
              </a:ext>
            </a:extLst>
          </p:cNvPr>
          <p:cNvSpPr/>
          <p:nvPr/>
        </p:nvSpPr>
        <p:spPr>
          <a:xfrm>
            <a:off x="6050695" y="4576065"/>
            <a:ext cx="573504" cy="573504"/>
          </a:xfrm>
          <a:prstGeom prst="mathMultiply">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ication Sign 30">
            <a:extLst>
              <a:ext uri="{FF2B5EF4-FFF2-40B4-BE49-F238E27FC236}">
                <a16:creationId xmlns:a16="http://schemas.microsoft.com/office/drawing/2014/main" id="{9D33A0F4-AED6-4951-B40E-53AA1573DF2B}"/>
              </a:ext>
            </a:extLst>
          </p:cNvPr>
          <p:cNvSpPr/>
          <p:nvPr/>
        </p:nvSpPr>
        <p:spPr>
          <a:xfrm>
            <a:off x="8889145" y="3025581"/>
            <a:ext cx="573504" cy="573504"/>
          </a:xfrm>
          <a:prstGeom prst="mathMultiply">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010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7" grpId="0"/>
      <p:bldP spid="28" grpId="0"/>
      <p:bldP spid="49" grpId="0" animBg="1"/>
      <p:bldP spid="50" grpId="0" animBg="1"/>
      <p:bldP spid="51" grpId="0" animBg="1"/>
      <p:bldP spid="53" grpId="0" animBg="1"/>
      <p:bldP spid="54" grpId="0" animBg="1"/>
      <p:bldP spid="16" grpId="0" animBg="1"/>
      <p:bldP spid="17" grpId="0" animBg="1"/>
      <p:bldP spid="19" grpId="0" animBg="1"/>
      <p:bldP spid="20" grpId="0" animBg="1"/>
      <p:bldP spid="29" grpId="0" animBg="1"/>
      <p:bldP spid="3" grpId="0" animBg="1"/>
      <p:bldP spid="6" grpId="0" animBg="1"/>
      <p:bldP spid="30"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9FFD6-E7F4-49DD-9EDC-117A3B2EA503}"/>
              </a:ext>
            </a:extLst>
          </p:cNvPr>
          <p:cNvSpPr>
            <a:spLocks noGrp="1"/>
          </p:cNvSpPr>
          <p:nvPr>
            <p:ph type="title"/>
          </p:nvPr>
        </p:nvSpPr>
        <p:spPr>
          <a:xfrm>
            <a:off x="381000" y="457201"/>
            <a:ext cx="11430000" cy="885192"/>
          </a:xfrm>
        </p:spPr>
        <p:txBody>
          <a:bodyPr>
            <a:normAutofit/>
          </a:bodyPr>
          <a:lstStyle/>
          <a:p>
            <a:pPr algn="ctr"/>
            <a:r>
              <a:rPr lang="en-US" dirty="0"/>
              <a:t>Ownership Loop</a:t>
            </a:r>
          </a:p>
        </p:txBody>
      </p:sp>
      <p:sp>
        <p:nvSpPr>
          <p:cNvPr id="23" name="TextBox 22">
            <a:extLst>
              <a:ext uri="{FF2B5EF4-FFF2-40B4-BE49-F238E27FC236}">
                <a16:creationId xmlns:a16="http://schemas.microsoft.com/office/drawing/2014/main" id="{1609D7E0-8D8A-4B46-8B9F-5F1082A3C2AB}"/>
              </a:ext>
            </a:extLst>
          </p:cNvPr>
          <p:cNvSpPr txBox="1"/>
          <p:nvPr/>
        </p:nvSpPr>
        <p:spPr>
          <a:xfrm>
            <a:off x="4817434" y="3527777"/>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Execute</a:t>
            </a:r>
          </a:p>
        </p:txBody>
      </p:sp>
      <p:sp>
        <p:nvSpPr>
          <p:cNvPr id="27" name="TextBox 26">
            <a:extLst>
              <a:ext uri="{FF2B5EF4-FFF2-40B4-BE49-F238E27FC236}">
                <a16:creationId xmlns:a16="http://schemas.microsoft.com/office/drawing/2014/main" id="{A6729D5E-4C4A-415C-A08A-B745014E635D}"/>
              </a:ext>
            </a:extLst>
          </p:cNvPr>
          <p:cNvSpPr txBox="1"/>
          <p:nvPr/>
        </p:nvSpPr>
        <p:spPr>
          <a:xfrm>
            <a:off x="2083981" y="1743046"/>
            <a:ext cx="5209938" cy="369332"/>
          </a:xfrm>
          <a:prstGeom prst="rect">
            <a:avLst/>
          </a:prstGeom>
          <a:noFill/>
        </p:spPr>
        <p:txBody>
          <a:bodyPr wrap="square" rtlCol="0">
            <a:spAutoFit/>
          </a:bodyPr>
          <a:lstStyle/>
          <a:p>
            <a:pPr algn="ctr"/>
            <a:r>
              <a:rPr lang="en-US" dirty="0"/>
              <a:t>Team</a:t>
            </a:r>
          </a:p>
        </p:txBody>
      </p:sp>
      <p:sp>
        <p:nvSpPr>
          <p:cNvPr id="28" name="TextBox 27">
            <a:extLst>
              <a:ext uri="{FF2B5EF4-FFF2-40B4-BE49-F238E27FC236}">
                <a16:creationId xmlns:a16="http://schemas.microsoft.com/office/drawing/2014/main" id="{11820BAB-712B-43AA-876B-98A2938DD392}"/>
              </a:ext>
            </a:extLst>
          </p:cNvPr>
          <p:cNvSpPr txBox="1"/>
          <p:nvPr/>
        </p:nvSpPr>
        <p:spPr>
          <a:xfrm>
            <a:off x="7740502" y="1743046"/>
            <a:ext cx="2324100" cy="369332"/>
          </a:xfrm>
          <a:prstGeom prst="rect">
            <a:avLst/>
          </a:prstGeom>
          <a:noFill/>
        </p:spPr>
        <p:txBody>
          <a:bodyPr wrap="square" rtlCol="0">
            <a:spAutoFit/>
          </a:bodyPr>
          <a:lstStyle/>
          <a:p>
            <a:pPr algn="ctr"/>
            <a:r>
              <a:rPr lang="en-US" dirty="0"/>
              <a:t>Leader</a:t>
            </a:r>
          </a:p>
        </p:txBody>
      </p:sp>
      <p:sp>
        <p:nvSpPr>
          <p:cNvPr id="16" name="TextBox 15">
            <a:extLst>
              <a:ext uri="{FF2B5EF4-FFF2-40B4-BE49-F238E27FC236}">
                <a16:creationId xmlns:a16="http://schemas.microsoft.com/office/drawing/2014/main" id="{8DE713B3-278D-46FE-8866-6A17EE14588D}"/>
              </a:ext>
            </a:extLst>
          </p:cNvPr>
          <p:cNvSpPr txBox="1"/>
          <p:nvPr/>
        </p:nvSpPr>
        <p:spPr>
          <a:xfrm>
            <a:off x="2286886" y="2461389"/>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Asses</a:t>
            </a:r>
          </a:p>
        </p:txBody>
      </p:sp>
      <p:sp>
        <p:nvSpPr>
          <p:cNvPr id="17" name="TextBox 16">
            <a:extLst>
              <a:ext uri="{FF2B5EF4-FFF2-40B4-BE49-F238E27FC236}">
                <a16:creationId xmlns:a16="http://schemas.microsoft.com/office/drawing/2014/main" id="{0F0AE002-BDCD-425B-AFD4-7B6437F77208}"/>
              </a:ext>
            </a:extLst>
          </p:cNvPr>
          <p:cNvSpPr txBox="1"/>
          <p:nvPr/>
        </p:nvSpPr>
        <p:spPr>
          <a:xfrm>
            <a:off x="2286886" y="4616596"/>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Direction</a:t>
            </a:r>
          </a:p>
        </p:txBody>
      </p:sp>
      <p:sp>
        <p:nvSpPr>
          <p:cNvPr id="19" name="Freeform: Shape 18">
            <a:extLst>
              <a:ext uri="{FF2B5EF4-FFF2-40B4-BE49-F238E27FC236}">
                <a16:creationId xmlns:a16="http://schemas.microsoft.com/office/drawing/2014/main" id="{10603120-E9C0-4A27-AF94-87B1AC58C3BF}"/>
              </a:ext>
            </a:extLst>
          </p:cNvPr>
          <p:cNvSpPr/>
          <p:nvPr/>
        </p:nvSpPr>
        <p:spPr>
          <a:xfrm>
            <a:off x="4858635" y="2701031"/>
            <a:ext cx="725780" cy="658765"/>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640D234-4C5F-40FD-AD8E-2CB1C821C224}"/>
              </a:ext>
            </a:extLst>
          </p:cNvPr>
          <p:cNvSpPr/>
          <p:nvPr/>
        </p:nvSpPr>
        <p:spPr>
          <a:xfrm rot="10800000" flipH="1">
            <a:off x="3405519" y="3334766"/>
            <a:ext cx="45719" cy="90089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0"/>
              <a:gd name="connsiteY0" fmla="*/ 219075 h 219075"/>
              <a:gd name="connsiteX1" fmla="*/ 0 w 0"/>
              <a:gd name="connsiteY1" fmla="*/ 0 h 219075"/>
              <a:gd name="connsiteX2" fmla="*/ 0 w 0"/>
              <a:gd name="connsiteY2" fmla="*/ 0 h 219075"/>
            </a:gdLst>
            <a:ahLst/>
            <a:cxnLst>
              <a:cxn ang="0">
                <a:pos x="connsiteX0" y="connsiteY0"/>
              </a:cxn>
              <a:cxn ang="0">
                <a:pos x="connsiteX1" y="connsiteY1"/>
              </a:cxn>
              <a:cxn ang="0">
                <a:pos x="connsiteX2" y="connsiteY2"/>
              </a:cxn>
            </a:cxnLst>
            <a:rect l="l" t="t" r="r" b="b"/>
            <a:pathLst>
              <a:path h="219075">
                <a:moveTo>
                  <a:pt x="0" y="219075"/>
                </a:moveTo>
                <a:lnTo>
                  <a:pt x="0" y="0"/>
                </a:lnTo>
                <a:lnTo>
                  <a:pt x="0"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6EE3F30-6409-4668-A3C8-45CC46D75169}"/>
              </a:ext>
            </a:extLst>
          </p:cNvPr>
          <p:cNvSpPr/>
          <p:nvPr/>
        </p:nvSpPr>
        <p:spPr>
          <a:xfrm rot="5400000">
            <a:off x="4949315" y="4277675"/>
            <a:ext cx="677110" cy="593088"/>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BD7FA6-5858-4332-80CD-B3A2E24FDF77}"/>
              </a:ext>
            </a:extLst>
          </p:cNvPr>
          <p:cNvSpPr/>
          <p:nvPr/>
        </p:nvSpPr>
        <p:spPr>
          <a:xfrm>
            <a:off x="2083981" y="2300378"/>
            <a:ext cx="5209938" cy="3026534"/>
          </a:xfrm>
          <a:prstGeom prst="rect">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Brace 6">
            <a:extLst>
              <a:ext uri="{FF2B5EF4-FFF2-40B4-BE49-F238E27FC236}">
                <a16:creationId xmlns:a16="http://schemas.microsoft.com/office/drawing/2014/main" id="{AF221861-350F-4DED-8F2E-7D1E86C6ABA4}"/>
              </a:ext>
            </a:extLst>
          </p:cNvPr>
          <p:cNvSpPr/>
          <p:nvPr/>
        </p:nvSpPr>
        <p:spPr>
          <a:xfrm>
            <a:off x="7666074" y="2300378"/>
            <a:ext cx="478465" cy="3026534"/>
          </a:xfrm>
          <a:prstGeom prst="righ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0E419092-A354-4C90-B2C3-E17DE31C0613}"/>
              </a:ext>
            </a:extLst>
          </p:cNvPr>
          <p:cNvSpPr txBox="1"/>
          <p:nvPr/>
        </p:nvSpPr>
        <p:spPr>
          <a:xfrm>
            <a:off x="7740502" y="3490479"/>
            <a:ext cx="2324100" cy="646331"/>
          </a:xfrm>
          <a:prstGeom prst="rect">
            <a:avLst/>
          </a:prstGeom>
          <a:noFill/>
        </p:spPr>
        <p:txBody>
          <a:bodyPr wrap="square" rtlCol="0">
            <a:spAutoFit/>
          </a:bodyPr>
          <a:lstStyle/>
          <a:p>
            <a:pPr algn="ctr"/>
            <a:r>
              <a:rPr lang="en-US" b="1" dirty="0">
                <a:solidFill>
                  <a:schemeClr val="accent2"/>
                </a:solidFill>
              </a:rPr>
              <a:t>Mentor</a:t>
            </a:r>
          </a:p>
          <a:p>
            <a:pPr algn="ctr"/>
            <a:r>
              <a:rPr lang="en-US" b="1" dirty="0">
                <a:solidFill>
                  <a:schemeClr val="accent2"/>
                </a:solidFill>
              </a:rPr>
              <a:t>Coach</a:t>
            </a:r>
          </a:p>
        </p:txBody>
      </p:sp>
    </p:spTree>
    <p:extLst>
      <p:ext uri="{BB962C8B-B14F-4D97-AF65-F5344CB8AC3E}">
        <p14:creationId xmlns:p14="http://schemas.microsoft.com/office/powerpoint/2010/main" val="373849992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6D6767"/>
      </a:dk2>
      <a:lt2>
        <a:srgbClr val="FFFFFF"/>
      </a:lt2>
      <a:accent1>
        <a:srgbClr val="F96D3D"/>
      </a:accent1>
      <a:accent2>
        <a:srgbClr val="24EAEA"/>
      </a:accent2>
      <a:accent3>
        <a:srgbClr val="FFFFFF"/>
      </a:accent3>
      <a:accent4>
        <a:srgbClr val="FFFFFF"/>
      </a:accent4>
      <a:accent5>
        <a:srgbClr val="FFFFFF"/>
      </a:accent5>
      <a:accent6>
        <a:srgbClr val="FFFFFF"/>
      </a:accent6>
      <a:hlink>
        <a:srgbClr val="F96D3D"/>
      </a:hlink>
      <a:folHlink>
        <a:srgbClr val="F96D3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389</TotalTime>
  <Words>944</Words>
  <Application>Microsoft Office PowerPoint</Application>
  <PresentationFormat>Widescreen</PresentationFormat>
  <Paragraphs>231</Paragraphs>
  <Slides>36</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Century Gothic</vt:lpstr>
      <vt:lpstr>Wingdings</vt:lpstr>
      <vt:lpstr>Office Theme</vt:lpstr>
      <vt:lpstr>Leading Your Way Out of Technical Debt</vt:lpstr>
      <vt:lpstr>PowerPoint Presentation</vt:lpstr>
      <vt:lpstr>The Impossible Situation</vt:lpstr>
      <vt:lpstr>A New Kind of Leadership</vt:lpstr>
      <vt:lpstr>Requires Everyone to Shift</vt:lpstr>
      <vt:lpstr>Accountability Loop</vt:lpstr>
      <vt:lpstr>Impact on Technical Debt</vt:lpstr>
      <vt:lpstr>Ownership Loop</vt:lpstr>
      <vt:lpstr>Ownership Loop</vt:lpstr>
      <vt:lpstr>Impact on Technical Debt</vt:lpstr>
      <vt:lpstr>Except that Breaks Leaders</vt:lpstr>
      <vt:lpstr>Ownership without breaking leaders</vt:lpstr>
      <vt:lpstr>If we succeed implementing those?</vt:lpstr>
      <vt:lpstr>PowerPoint Presentation</vt:lpstr>
      <vt:lpstr>Let’s Break Down GROw™</vt:lpstr>
      <vt:lpstr>Let’s Break Down GROw™</vt:lpstr>
      <vt:lpstr>Part 1: Planning Experiments</vt:lpstr>
      <vt:lpstr>Part 2: Running Experiment</vt:lpstr>
      <vt:lpstr>Part 3: Leading Ownership</vt:lpstr>
      <vt:lpstr>Part 4: Assessing Ownership</vt:lpstr>
      <vt:lpstr>Part 5: Showing Improvement</vt:lpstr>
      <vt:lpstr>OK, so for the real change….</vt:lpstr>
      <vt:lpstr>New Concept #1: Experimenting vs Improving</vt:lpstr>
      <vt:lpstr>New Concept #2: Shifting Stance</vt:lpstr>
      <vt:lpstr>Leadership Stance</vt:lpstr>
      <vt:lpstr>Team Stance</vt:lpstr>
      <vt:lpstr>Leading Ownership – Skills Required</vt:lpstr>
      <vt:lpstr>Leading Ownership – Debriefing</vt:lpstr>
      <vt:lpstr>PowerPoint Presentation</vt:lpstr>
      <vt:lpstr>Change how you participate…</vt:lpstr>
      <vt:lpstr>How to Start – Product Owner</vt:lpstr>
      <vt:lpstr>How to Start – Team Manager / Lead</vt:lpstr>
      <vt:lpstr>How to Start – Any Individual Contributor</vt:lpstr>
      <vt:lpstr>How to Start – Exec</vt:lpstr>
      <vt:lpstr>The Choice is Yours; the Reward is Simple</vt:lpstr>
      <vt:lpstr>Continue your journey with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Uryga</dc:creator>
  <cp:lastModifiedBy>Marian Willeke</cp:lastModifiedBy>
  <cp:revision>31</cp:revision>
  <dcterms:created xsi:type="dcterms:W3CDTF">2019-04-11T17:25:01Z</dcterms:created>
  <dcterms:modified xsi:type="dcterms:W3CDTF">2019-04-12T03:30:33Z</dcterms:modified>
</cp:coreProperties>
</file>